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da4b6405a1b4297" /><Relationship Type="http://schemas.openxmlformats.org/officeDocument/2006/relationships/extended-properties" Target="/docProps/app.xml" Id="R36bc833fec894596" /><Relationship Type="http://schemas.openxmlformats.org/officeDocument/2006/relationships/officeDocument" Target="/ppt/presentation.xml" Id="Rce5894150997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7a120e82645bc"/>
  </p:sldMasterIdLst>
  <p:notesMasterIdLst>
    <p:notesMasterId xmlns:r="http://schemas.openxmlformats.org/officeDocument/2006/relationships" r:id="R713d6ca2e25b4557"/>
  </p:notesMasterIdLst>
  <p:sldIdLst>
    <p:sldId xmlns:r="http://schemas.openxmlformats.org/officeDocument/2006/relationships" id="256" r:id="R9416378ee2ad4690"/>
    <p:sldId xmlns:r="http://schemas.openxmlformats.org/officeDocument/2006/relationships" id="257" r:id="R511a593b77a246e8"/>
    <p:sldId xmlns:r="http://schemas.openxmlformats.org/officeDocument/2006/relationships" id="258" r:id="Rd3667113ac55418d"/>
    <p:sldId xmlns:r="http://schemas.openxmlformats.org/officeDocument/2006/relationships" id="259" r:id="R6451e787018847dd"/>
    <p:sldId xmlns:r="http://schemas.openxmlformats.org/officeDocument/2006/relationships" id="260" r:id="Rddd5f1ff430940bc"/>
    <p:sldId xmlns:r="http://schemas.openxmlformats.org/officeDocument/2006/relationships" id="261" r:id="R92ba1d8c757e4aae"/>
    <p:sldId xmlns:r="http://schemas.openxmlformats.org/officeDocument/2006/relationships" id="262" r:id="Rd2dde8ddb71e4caf"/>
    <p:sldId xmlns:r="http://schemas.openxmlformats.org/officeDocument/2006/relationships" id="263" r:id="R185675d478e44978"/>
    <p:sldId xmlns:r="http://schemas.openxmlformats.org/officeDocument/2006/relationships" id="264" r:id="Rcdd28cdae24049ae"/>
    <p:sldId xmlns:r="http://schemas.openxmlformats.org/officeDocument/2006/relationships" id="265" r:id="R927f62433bc34a0d"/>
    <p:sldId xmlns:r="http://schemas.openxmlformats.org/officeDocument/2006/relationships" id="266" r:id="R8d42e9bb9f044d59"/>
    <p:sldId xmlns:r="http://schemas.openxmlformats.org/officeDocument/2006/relationships" id="267" r:id="R464cf7ea3fe34bd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d300c2c12224c15" /><Relationship Type="http://schemas.openxmlformats.org/officeDocument/2006/relationships/slideMaster" Target="/ppt/slideMasters/slideMaster1.xml" Id="Rf7f7a120e82645bc" /><Relationship Type="http://schemas.openxmlformats.org/officeDocument/2006/relationships/notesMaster" Target="/ppt/notesMasters/notesMaster1.xml" Id="R713d6ca2e25b4557" /><Relationship Type="http://schemas.openxmlformats.org/officeDocument/2006/relationships/presProps" Target="/ppt/presProps.xml" Id="Rc1c37eec864645fa" /><Relationship Type="http://schemas.openxmlformats.org/officeDocument/2006/relationships/viewProps" Target="/ppt/viewProps.xml" Id="Rc970528c320c4e36" /><Relationship Type="http://schemas.openxmlformats.org/officeDocument/2006/relationships/tableStyles" Target="/ppt/tableStyles.xml" Id="R12d4bca80ee64f5d" /><Relationship Type="http://schemas.openxmlformats.org/officeDocument/2006/relationships/slide" Target="/ppt/slides/slide1.xml" Id="R9416378ee2ad4690" /><Relationship Type="http://schemas.openxmlformats.org/officeDocument/2006/relationships/slide" Target="/ppt/slides/slide2.xml" Id="R511a593b77a246e8" /><Relationship Type="http://schemas.openxmlformats.org/officeDocument/2006/relationships/slide" Target="/ppt/slides/slide3.xml" Id="Rd3667113ac55418d" /><Relationship Type="http://schemas.openxmlformats.org/officeDocument/2006/relationships/slide" Target="/ppt/slides/slide4.xml" Id="R6451e787018847dd" /><Relationship Type="http://schemas.openxmlformats.org/officeDocument/2006/relationships/slide" Target="/ppt/slides/slide5.xml" Id="Rddd5f1ff430940bc" /><Relationship Type="http://schemas.openxmlformats.org/officeDocument/2006/relationships/slide" Target="/ppt/slides/slide6.xml" Id="R92ba1d8c757e4aae" /><Relationship Type="http://schemas.openxmlformats.org/officeDocument/2006/relationships/slide" Target="/ppt/slides/slide7.xml" Id="Rd2dde8ddb71e4caf" /><Relationship Type="http://schemas.openxmlformats.org/officeDocument/2006/relationships/slide" Target="/ppt/slides/slide8.xml" Id="R185675d478e44978" /><Relationship Type="http://schemas.openxmlformats.org/officeDocument/2006/relationships/slide" Target="/ppt/slides/slide9.xml" Id="Rcdd28cdae24049ae" /><Relationship Type="http://schemas.openxmlformats.org/officeDocument/2006/relationships/slide" Target="/ppt/slides/slide10.xml" Id="R927f62433bc34a0d" /><Relationship Type="http://schemas.openxmlformats.org/officeDocument/2006/relationships/slide" Target="/ppt/slides/slide11.xml" Id="R8d42e9bb9f044d59" /><Relationship Type="http://schemas.openxmlformats.org/officeDocument/2006/relationships/slide" Target="/ppt/slides/slide12.xml" Id="R464cf7ea3fe34bd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f03609ae60a413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71f9fb55680454a" /><Relationship Type="http://schemas.openxmlformats.org/officeDocument/2006/relationships/notesMaster" Target="/ppt/notesMasters/notesMaster1.xml" Id="Ra559ae1c916d4ef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f643937e1914786" /><Relationship Type="http://schemas.openxmlformats.org/officeDocument/2006/relationships/notesMaster" Target="/ppt/notesMasters/notesMaster1.xml" Id="Rccdf12fef071420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0d5523f7b6342c7" /><Relationship Type="http://schemas.openxmlformats.org/officeDocument/2006/relationships/notesMaster" Target="/ppt/notesMasters/notesMaster1.xml" Id="Rb6236d9206994e4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2b1029fd81b402e" /><Relationship Type="http://schemas.openxmlformats.org/officeDocument/2006/relationships/notesMaster" Target="/ppt/notesMasters/notesMaster1.xml" Id="Rf5d5116d91bd497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8ee6cd71c7348ae" /><Relationship Type="http://schemas.openxmlformats.org/officeDocument/2006/relationships/notesMaster" Target="/ppt/notesMasters/notesMaster1.xml" Id="R0a3e0a4e20534a8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c40ec057c294b05" /><Relationship Type="http://schemas.openxmlformats.org/officeDocument/2006/relationships/notesMaster" Target="/ppt/notesMasters/notesMaster1.xml" Id="Rc411b030295d4c1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85597872df246b0" /><Relationship Type="http://schemas.openxmlformats.org/officeDocument/2006/relationships/notesMaster" Target="/ppt/notesMasters/notesMaster1.xml" Id="R185131fe299c405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02d52e71c0e4ca6" /><Relationship Type="http://schemas.openxmlformats.org/officeDocument/2006/relationships/notesMaster" Target="/ppt/notesMasters/notesMaster1.xml" Id="R1bcdd51e0b1d45a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5275ce1ae2f4d9a" /><Relationship Type="http://schemas.openxmlformats.org/officeDocument/2006/relationships/notesMaster" Target="/ppt/notesMasters/notesMaster1.xml" Id="R8bc95eff7dde4c0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4eb5018052640e2" /><Relationship Type="http://schemas.openxmlformats.org/officeDocument/2006/relationships/notesMaster" Target="/ppt/notesMasters/notesMaster1.xml" Id="Rae03a2caba75431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290f1a37579419b" /><Relationship Type="http://schemas.openxmlformats.org/officeDocument/2006/relationships/notesMaster" Target="/ppt/notesMasters/notesMaster1.xml" Id="R613dff45a92b495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b46f303b5264fc7" /><Relationship Type="http://schemas.openxmlformats.org/officeDocument/2006/relationships/notesMaster" Target="/ppt/notesMasters/notesMaster1.xml" Id="R499c5fa4b57d466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/Users/andrewm5/codex/Hotels in Yunnan/Yunnan 7-Day Itinerary (EN).xlsx</a:t>
            </a:r>
          </a:p>
          <a:p xmlns:a="http://schemas.openxmlformats.org/drawingml/2006/main">
            <a:r>
              <a:t>- /Users/andrewm5/codex/asi-prime.com/outputs/mototur-yunnan-v2-build/assets/cover-rider.png — AI-generated atmospheric illustration; not a documentary image of the actual tour.</a:t>
            </a:r>
          </a:p>
          <a:p xmlns:a="http://schemas.openxmlformats.org/drawingml/2006/main">
            <a:r>
              <a:t>- /Users/andrewm5/codex/asi-prime.com/asi-prime-clean/public/media/brand/asi-prime/wordmark-reverse.svg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/Users/andrewm5/codex/Hotels in Yunnan/Yunnan 7-Day Itinerary (EN).xlsx</a:t>
            </a:r>
          </a:p>
          <a:p xmlns:a="http://schemas.openxmlformats.org/drawingml/2006/main">
            <a:r>
              <a:t>- /Users/andrewm5/codex/asi-prime.com/outputs/mototur-yunnan-v2-build/assets/departure-rider.png — AI-generated atmospheric illustration; not a documentary image of the actual tour.</a:t>
            </a:r>
          </a:p>
          <a:p xmlns:a="http://schemas.openxmlformats.org/drawingml/2006/main">
            <a:r>
              <a:t>- /Users/andrewm5/codex/asi-prime.com/asi-prime-clean/public/media/brand/asi-prime/wordmark-reverse.svg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/Users/andrewm5/codex/Hotels in Yunnan/Yunnan 7-Day Itinerary (EN).xlsx</a:t>
            </a:r>
          </a:p>
          <a:p xmlns:a="http://schemas.openxmlformats.org/drawingml/2006/main">
            <a:r>
              <a:t>- /Users/andrewm5/codex/asi-prime.com/outputs/mototur-yunnan-v2-build/assets/road-action.png — AI-generated atmospheric illustration; not a documentary image of the actual tour.</a:t>
            </a:r>
          </a:p>
          <a:p xmlns:a="http://schemas.openxmlformats.org/drawingml/2006/main">
            <a:r>
              <a:t>- /Users/andrewm5/codex/asi-prime.com/asi-prime-clean/public/media/brand/asi-prime/wordmark-reverse.svg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/Users/andrewm5/codex/Hotels in Yunnan/Yunnan 7-Day Itinerary (EN).xlsx</a:t>
            </a:r>
          </a:p>
          <a:p xmlns:a="http://schemas.openxmlformats.org/drawingml/2006/main">
            <a:r>
              <a:t>- /Users/andrewm5/codex/asi-prime.com/outputs/mototur-yunnan-v3-build/assets/rider-candid-v3.png — AI-generated atmospheric illustration; not a documentary image of the actual tour.</a:t>
            </a:r>
          </a:p>
          <a:p xmlns:a="http://schemas.openxmlformats.org/drawingml/2006/main">
            <a:r>
              <a:t>- /Users/andrewm5/codex/asi-prime.com/asi-prime-clean/public/media/brand/asi-prime/wordmark-reverse.svg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/Users/andrewm5/codex/Hotels in Yunnan/Yunnan 7-Day Itinerary (EN).xlsx</a:t>
            </a:r>
          </a:p>
          <a:p xmlns:a="http://schemas.openxmlformats.org/drawingml/2006/main">
            <a:r>
              <a:t>- /Users/andrewm5/codex/Hotels in Yunnan/See Mountains &amp; Sea · Villa Panoramic Seaview Sunset Resort (Erhai Branch)-10.24-25/0204t12000seujdlz6971_W_1280_853_R5.webp</a:t>
            </a:r>
          </a:p>
          <a:p xmlns:a="http://schemas.openxmlformats.org/drawingml/2006/main">
            <a:r>
              <a:t>- /Users/andrewm5/codex/Hotels in Yunnan/Lijiang Cuiyuan · NANWOOD RIVER ESTATE Riverside Nanwood Private Mansion (Old Town Waterwheel Branch)-10.26/1mc3j12000ci9wo4aCE03_W_1280_853_R5.webp</a:t>
            </a:r>
          </a:p>
          <a:p xmlns:a="http://schemas.openxmlformats.org/drawingml/2006/main">
            <a:r>
              <a:t>- /Users/andrewm5/codex/Hotels in Yunnan/Banyan Tree Ringha, Shangri-La-10.27/1mc5w12000kpr9pim9F50_W_1280_853_R5.webp</a:t>
            </a:r>
          </a:p>
          <a:p xmlns:a="http://schemas.openxmlformats.org/drawingml/2006/main">
            <a:r>
              <a:t>- /Users/andrewm5/codex/Hotels in Yunnan/Shaxi・Senxi Aesthetics Art Boutique Inn-10.28/1mc3r12000gencxh326DA_W_1280_853_R5.webp</a:t>
            </a:r>
          </a:p>
          <a:p xmlns:a="http://schemas.openxmlformats.org/drawingml/2006/main">
            <a:r>
              <a:t>- /Users/andrewm5/codex/Hotels in Yunnan/Dali Jingyue Meiji Seaview Boutique Stay-10.29/0203y120009djjczx2058_W_1280_853_R5.webp</a:t>
            </a:r>
          </a:p>
          <a:p xmlns:a="http://schemas.openxmlformats.org/drawingml/2006/main">
            <a:r>
              <a:t>- /Users/andrewm5/codex/asi-prime.com/asi-prime-clean/public/media/brand/asi-prime/wordmark-reverse.svg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/Users/andrewm5/codex/Hotels in Yunnan/Yunnan 7-Day Itinerary (EN).xlsx</a:t>
            </a:r>
          </a:p>
          <a:p xmlns:a="http://schemas.openxmlformats.org/drawingml/2006/main">
            <a:r>
              <a:t>- /Users/andrewm5/codex/Hotels in Yunnan/See Mountains &amp; Sea · Villa Panoramic Seaview Sunset Resort (Erhai Branch)-10.24-25/0204t12000seujdlz6971_W_1280_853_R5.webp</a:t>
            </a:r>
          </a:p>
          <a:p xmlns:a="http://schemas.openxmlformats.org/drawingml/2006/main">
            <a:r>
              <a:t>- /Users/andrewm5/codex/asi-prime.com/asi-prime-clean/public/media/brand/asi-prime/wordmark-reverse.svg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/Users/andrewm5/codex/Hotels in Yunnan/Yunnan 7-Day Itinerary (EN).xlsx</a:t>
            </a:r>
          </a:p>
          <a:p xmlns:a="http://schemas.openxmlformats.org/drawingml/2006/main">
            <a:r>
              <a:t>- /Users/andrewm5/codex/Hotels in Yunnan/Lijiang Cuiyuan · NANWOOD RIVER ESTATE Riverside Nanwood Private Mansion (Old Town Waterwheel Branch)-10.26/1mc5c12000ci9wuh0FF86_W_1280_853_R5.webp</a:t>
            </a:r>
          </a:p>
          <a:p xmlns:a="http://schemas.openxmlformats.org/drawingml/2006/main">
            <a:r>
              <a:t>- /Users/andrewm5/codex/asi-prime.com/asi-prime-clean/public/media/brand/asi-prime/wordmark-reverse.svg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/Users/andrewm5/codex/Hotels in Yunnan/Yunnan 7-Day Itinerary (EN).xlsx</a:t>
            </a:r>
          </a:p>
          <a:p xmlns:a="http://schemas.openxmlformats.org/drawingml/2006/main">
            <a:r>
              <a:t>- /Users/andrewm5/codex/Hotels in Yunnan/Banyan Tree Ringha, Shangri-La-10.27/0206h120008rnrp31EB50_W_1280_853_R5.webp</a:t>
            </a:r>
          </a:p>
          <a:p xmlns:a="http://schemas.openxmlformats.org/drawingml/2006/main">
            <a:r>
              <a:t>- /Users/andrewm5/codex/asi-prime.com/asi-prime-clean/public/media/brand/asi-prime/wordmark-reverse.svg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/Users/andrewm5/codex/Hotels in Yunnan/Yunnan 7-Day Itinerary (EN).xlsx</a:t>
            </a:r>
          </a:p>
          <a:p xmlns:a="http://schemas.openxmlformats.org/drawingml/2006/main">
            <a:r>
              <a:t>- /Users/andrewm5/codex/Hotels in Yunnan/Shaxi・Senxi Aesthetics Art Boutique Inn-10.28/1mc3r12000gencxh326DA_W_1280_853_R5.webp</a:t>
            </a:r>
          </a:p>
          <a:p xmlns:a="http://schemas.openxmlformats.org/drawingml/2006/main">
            <a:r>
              <a:t>- /Users/andrewm5/codex/asi-prime.com/asi-prime-clean/public/media/brand/asi-prime/wordmark-reverse.svg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/Users/andrewm5/codex/Hotels in Yunnan/Yunnan 7-Day Itinerary (EN).xlsx</a:t>
            </a:r>
          </a:p>
          <a:p xmlns:a="http://schemas.openxmlformats.org/drawingml/2006/main">
            <a:r>
              <a:t>- /Users/andrewm5/codex/Hotels in Yunnan/Dali Jingyue Meiji Seaview Boutique Stay-10.29/0201512000ffna2qx70A5_W_1280_853_R5.webp</a:t>
            </a:r>
          </a:p>
          <a:p xmlns:a="http://schemas.openxmlformats.org/drawingml/2006/main">
            <a:r>
              <a:t>- /Users/andrewm5/codex/asi-prime.com/asi-prime-clean/public/media/brand/asi-prime/wordmark-reverse.svg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dbdae206e4d8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1f6c8c09fd04b30" /><Relationship Type="http://schemas.openxmlformats.org/officeDocument/2006/relationships/slideLayout" Target="/ppt/slideLayouts/slideLayout1.xml" Id="R4be95c57dccb46c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95c57dccb46c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8ab550cb4f97" /><Relationship Type="http://schemas.openxmlformats.org/officeDocument/2006/relationships/image" Target="/ppt/media/image.png" Id="Ra54123c4334447e0" /><Relationship Type="http://schemas.openxmlformats.org/officeDocument/2006/relationships/image" Target="/ppt/media/image2.png" Id="Rab089f7beae346d5" /><Relationship Type="http://schemas.openxmlformats.org/officeDocument/2006/relationships/notesSlide" Target="/ppt/notesSlides/notesSlide1.xml" Id="R8945bf429df34dc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2ea3e31344436" /><Relationship Type="http://schemas.openxmlformats.org/officeDocument/2006/relationships/image" Target="/ppt/media/image7.png" Id="R54ac3ffec2844acc" /><Relationship Type="http://schemas.openxmlformats.org/officeDocument/2006/relationships/notesSlide" Target="/ppt/notesSlides/notesSlide10.xml" Id="R846df14a4303433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7b4f5ee7c4a60" /><Relationship Type="http://schemas.openxmlformats.org/officeDocument/2006/relationships/image" Target="/ppt/media/image4.png" Id="R9c229a6a2d124b0c" /><Relationship Type="http://schemas.openxmlformats.org/officeDocument/2006/relationships/image" Target="/ppt/media/image2.png" Id="R5c01155a26c1479d" /><Relationship Type="http://schemas.openxmlformats.org/officeDocument/2006/relationships/notesSlide" Target="/ppt/notesSlides/notesSlide11.xml" Id="Rb536e393d7d1413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9ec4f0a5f4de2" /><Relationship Type="http://schemas.openxmlformats.org/officeDocument/2006/relationships/image" Target="/ppt/media/image4.png" Id="Re16052353b8d4937" /><Relationship Type="http://schemas.openxmlformats.org/officeDocument/2006/relationships/hyperlink" Target="https://asi-prime.com" TargetMode="External" Id="Rfaee1c537ed24a69" /><Relationship Type="http://schemas.openxmlformats.org/officeDocument/2006/relationships/hyperlink" Target="mailto:ss@asi-prime.com" TargetMode="External" Id="R0d89e503ba39463d" /><Relationship Type="http://schemas.openxmlformats.org/officeDocument/2006/relationships/hyperlink" Target="tel:+8613060027841" TargetMode="External" Id="R4f18a524c8694653" /><Relationship Type="http://schemas.openxmlformats.org/officeDocument/2006/relationships/hyperlink" Target="https://www.instagram.com/asi_prime_advisory/" TargetMode="External" Id="R5f6a9f4bde6d45e2" /><Relationship Type="http://schemas.openxmlformats.org/officeDocument/2006/relationships/image" Target="/ppt/media/image2.png" Id="R38a4b8f3dc894ef4" /><Relationship Type="http://schemas.openxmlformats.org/officeDocument/2006/relationships/notesSlide" Target="/ppt/notesSlides/notesSlide12.xml" Id="R385e16f927fb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9cabb33674453" /><Relationship Type="http://schemas.openxmlformats.org/officeDocument/2006/relationships/image" Target="/ppt/media/image3.png" Id="R2d33a2d430084e83" /><Relationship Type="http://schemas.openxmlformats.org/officeDocument/2006/relationships/image" Target="/ppt/media/image2.png" Id="Rc7993d4b90b84dd3" /><Relationship Type="http://schemas.openxmlformats.org/officeDocument/2006/relationships/notesSlide" Target="/ppt/notesSlides/notesSlide2.xml" Id="R63b1d8703c17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40371ca844286" /><Relationship Type="http://schemas.openxmlformats.org/officeDocument/2006/relationships/image" Target="/ppt/media/image4.png" Id="R27e43d6862b84ff9" /><Relationship Type="http://schemas.openxmlformats.org/officeDocument/2006/relationships/image" Target="/ppt/media/image2.png" Id="R09ee115792a1427e" /><Relationship Type="http://schemas.openxmlformats.org/officeDocument/2006/relationships/notesSlide" Target="/ppt/notesSlides/notesSlide3.xml" Id="R8a3acbc238f745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6b0e885a4960" /><Relationship Type="http://schemas.openxmlformats.org/officeDocument/2006/relationships/image" Target="/ppt/media/image5.png" Id="R8790a7a2539544cf" /><Relationship Type="http://schemas.openxmlformats.org/officeDocument/2006/relationships/notesSlide" Target="/ppt/notesSlides/notesSlide4.xml" Id="Rf3309188d2f8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0a28bb5b5488a" /><Relationship Type="http://schemas.openxmlformats.org/officeDocument/2006/relationships/image" Target="/ppt/media/image.jpeg" Id="R0ce720ae549f49ac" /><Relationship Type="http://schemas.openxmlformats.org/officeDocument/2006/relationships/image" Target="/ppt/media/image2.png" Id="Rbc87dce6d50c4fa7" /><Relationship Type="http://schemas.openxmlformats.org/officeDocument/2006/relationships/notesSlide" Target="/ppt/notesSlides/notesSlide5.xml" Id="R187b47ef4c9d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13e9c90114b4b" /><Relationship Type="http://schemas.openxmlformats.org/officeDocument/2006/relationships/image" Target="/ppt/media/image2.jpeg" Id="R8af19bbfaa5147a7" /><Relationship Type="http://schemas.openxmlformats.org/officeDocument/2006/relationships/image" Target="/ppt/media/image2.png" Id="Rf2088106eb6842b4" /><Relationship Type="http://schemas.openxmlformats.org/officeDocument/2006/relationships/notesSlide" Target="/ppt/notesSlides/notesSlide6.xml" Id="R978eed5759be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6aced87eb4f9c" /><Relationship Type="http://schemas.openxmlformats.org/officeDocument/2006/relationships/image" Target="/ppt/media/image6.png" Id="R32eaa654580148df" /><Relationship Type="http://schemas.openxmlformats.org/officeDocument/2006/relationships/image" Target="/ppt/media/image2.png" Id="R57e77583719f49d9" /><Relationship Type="http://schemas.openxmlformats.org/officeDocument/2006/relationships/notesSlide" Target="/ppt/notesSlides/notesSlide7.xml" Id="Rb8ffd952cfec49d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99d389ee34537" /><Relationship Type="http://schemas.openxmlformats.org/officeDocument/2006/relationships/image" Target="/ppt/media/image3.jpeg" Id="Rd940bcd8cfa84082" /><Relationship Type="http://schemas.openxmlformats.org/officeDocument/2006/relationships/image" Target="/ppt/media/image2.png" Id="R37745b6f89184859" /><Relationship Type="http://schemas.openxmlformats.org/officeDocument/2006/relationships/notesSlide" Target="/ppt/notesSlides/notesSlide8.xml" Id="Re75454bb0b974b3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d6d0db20242d9" /><Relationship Type="http://schemas.openxmlformats.org/officeDocument/2006/relationships/image" Target="/ppt/media/image4.jpeg" Id="Rcb207dfac2d8450e" /><Relationship Type="http://schemas.openxmlformats.org/officeDocument/2006/relationships/image" Target="/ppt/media/image2.png" Id="Rd038eff8006b45e6" /><Relationship Type="http://schemas.openxmlformats.org/officeDocument/2006/relationships/notesSlide" Target="/ppt/notesSlides/notesSlide9.xml" Id="R1aa0efc762774ab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A162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4123c4334447e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-1822"/>
            <a:ext cx="12192000" cy="6861645"/>
          </a:xfrm>
          <a:prstGeom xmlns:a="http://schemas.openxmlformats.org/drawingml/2006/main" prst="rect">
            <a:avLst/>
          </a:prstGeom>
        </p:spPr>
      </p:pic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5AAB317-A6DB-4531-91D5-BC5E67F3C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" y="1847088"/>
            <a:ext cx="3986784" cy="128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122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89F89D8-B492-46BF-94A8-0C4EC531E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984248"/>
            <a:ext cx="3611880" cy="9326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0"/>
              </a:spcAft>
              <a:buNone/>
              <a:defRPr>
                <a:latin typeface="Noto Serif"/>
                <a:ea typeface="Noto Serif"/>
                <a:cs typeface="Noto Serif"/>
              </a:defRPr>
            </a:pPr>
            <a:r>
              <a:rPr sz="2700">
                <a:solidFill>
                  <a:srgbClr val="F6F4EF"/>
                </a:solidFill>
                <a:latin typeface="Noto Serif"/>
                <a:ea typeface="Noto Serif"/>
                <a:cs typeface="Noto Serif"/>
              </a:rPr>
              <a:t>Мототур</a:t>
            </a:r>
          </a:p>
          <a:p xmlns:a="http://schemas.openxmlformats.org/drawingml/2006/main">
            <a:pPr algn="l">
              <a:spcBef>
                <a:spcPts val="0"/>
              </a:spcBef>
              <a:spcAft>
                <a:spcPts val="0"/>
              </a:spcAft>
              <a:buNone/>
              <a:defRPr>
                <a:latin typeface="Noto Serif"/>
                <a:ea typeface="Noto Serif"/>
                <a:cs typeface="Noto Serif"/>
              </a:defRPr>
            </a:pPr>
            <a:r>
              <a:rPr sz="3000">
                <a:solidFill>
                  <a:srgbClr val="F6F4EF"/>
                </a:solidFill>
                <a:latin typeface="Noto Serif"/>
                <a:ea typeface="Noto Serif"/>
                <a:cs typeface="Noto Serif"/>
              </a:rPr>
              <a:t>Юньнань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B151774-2E2F-4CD3-9B49-3F985D73C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16052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20E1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ED749E9-4EB0-4194-8C3E-326452907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234440"/>
            <a:ext cx="19659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750" b="1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PRIVATE JOURNEYS · CHINA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A160133-E0EE-4A74-9F07-2FFF54CED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1453896"/>
            <a:ext cx="475488" cy="1188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A95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21867AE-F326-47DC-B8F8-DC8097E8F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2194560"/>
            <a:ext cx="342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330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Мототур</a:t>
            </a:r>
            <a:r>
              <a:rPr sz="330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 Юньнань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CDC23D6-4998-493E-8E6E-43E704340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3474720"/>
            <a:ext cx="265176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Эрхай · Лицзян · Шангри-Ла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7D651B1A-CECF-49D0-8014-4D0F29C6B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087368"/>
            <a:ext cx="2029968" cy="1005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A95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B73A7E69-F819-412A-AE4F-A78962745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4590288"/>
            <a:ext cx="118872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50" b="1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7 дней / 6 ночей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163BFF52-6F21-4F7B-98D8-B0FF4645D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" y="5065776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24–30 октября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B3DC5841-B3BA-4190-AF5C-95B7CD6EA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184" y="6556248"/>
            <a:ext cx="365760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44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Предложение не является публичной офертой. Программа, отели и локации могут быть изменены без снижения заявленного уровня сервиса.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6924EFDE-7E03-43A4-8E50-AF9840D2C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73952"/>
            <a:ext cx="12191695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22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1F0E5D4A-C3D5-45CE-AB6F-F069B2E78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" y="6592824"/>
            <a:ext cx="813816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0" rIns="18288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459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Предложение не является публичной офертой. Программа, отели и локации могут быть изменены без снижения заявленного уровня сервиса.</a:t>
            </a: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E0A27479-070E-46E8-AEB6-E35126BBE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5136" y="6473952"/>
            <a:ext cx="4114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0" rIns="18288" bIns="0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750" b="0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01</a:t>
            </a:r>
          </a:p>
        </p:txBody>
      </p:sp>
      <p:pic>
        <p:nvPicPr>
          <p:cNvPr id="36" name="Рисунок 1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089f7beae346d5"/>
          <a:stretch xmlns:a="http://schemas.openxmlformats.org/drawingml/2006/main"/>
        </p:blipFill>
        <p:spPr>
          <a:xfrm xmlns:a="http://schemas.openxmlformats.org/drawingml/2006/main">
            <a:off x="244005" y="237172"/>
            <a:ext cx="1283043" cy="4572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31692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A162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ac3ffec2844ac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6101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intentional_background_full_bleed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229a6a2d124b0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intentional_footer_wash">
            <a:extLst xmlns:a="http://schemas.openxmlformats.org/drawingml/2006/main">
              <a:ext uri="{FF2B5EF4-FFF2-40B4-BE49-F238E27FC236}">
                <a16:creationId xmlns:a16="http://schemas.microsoft.com/office/drawing/2014/main" id="{2DD05712-7A55-49A6-A7A3-968F51CFB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272784"/>
            <a:ext cx="12191695" cy="5852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22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4" name="intentional_description_card">
            <a:extLst xmlns:a="http://schemas.openxmlformats.org/drawingml/2006/main">
              <a:ext uri="{FF2B5EF4-FFF2-40B4-BE49-F238E27FC236}">
                <a16:creationId xmlns:a16="http://schemas.microsoft.com/office/drawing/2014/main" id="{B7855D96-5D52-49E2-A76B-EC3351C62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047750"/>
            <a:ext cx="5238750" cy="4953000"/>
          </a:xfrm>
          <a:prstGeom xmlns:a="http://schemas.openxmlformats.org/drawingml/2006/main" prst="roundRect">
            <a:avLst>
              <a:gd name="adj" fmla="val 2308"/>
            </a:avLst>
          </a:prstGeom>
          <a:solidFill xmlns:a="http://schemas.openxmlformats.org/drawingml/2006/main">
            <a:srgbClr val="010C16"/>
          </a:solidFill>
          <a:ln xmlns:a="http://schemas.openxmlformats.org/drawingml/2006/main" w="7620">
            <a:solidFill>
              <a:srgbClr val="DCA95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5" name="gold_rule">
            <a:extLst xmlns:a="http://schemas.openxmlformats.org/drawingml/2006/main">
              <a:ext uri="{FF2B5EF4-FFF2-40B4-BE49-F238E27FC236}">
                <a16:creationId xmlns:a16="http://schemas.microsoft.com/office/drawing/2014/main" id="{BDB5DC8F-AF42-42D1-BFAC-04C1D481B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960120" cy="1276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AE5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6" name="eyebrow">
            <a:extLst xmlns:a="http://schemas.openxmlformats.org/drawingml/2006/main">
              <a:ext uri="{FF2B5EF4-FFF2-40B4-BE49-F238E27FC236}">
                <a16:creationId xmlns:a16="http://schemas.microsoft.com/office/drawing/2014/main" id="{67A60FE3-BAE7-49C7-96CE-0BC550B9A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85850"/>
            <a:ext cx="457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825" b="1">
                <a:solidFill>
                  <a:srgbClr val="DCA951"/>
                </a:solidFill>
                <a:latin typeface="Noto Serif"/>
                <a:ea typeface="Noto Serif"/>
                <a:cs typeface="Noto Serif"/>
              </a:defRPr>
            </a:pPr>
            <a:r>
              <a:rPr sz="825" b="1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PRIVATE JOURNEYS · CHINA</a:t>
            </a:r>
          </a:p>
        </p:txBody>
      </p:sp>
      <p:sp>
        <p:nvSpPr>
          <p:cNvPr id="7" name="duration">
            <a:extLst xmlns:a="http://schemas.openxmlformats.org/drawingml/2006/main">
              <a:ext uri="{FF2B5EF4-FFF2-40B4-BE49-F238E27FC236}">
                <a16:creationId xmlns:a16="http://schemas.microsoft.com/office/drawing/2014/main" id="{1794DCD7-6194-4C97-9A67-5A774F512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2905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725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7 дней / 6 ночей</a:t>
            </a:r>
          </a:p>
        </p:txBody>
      </p:sp>
      <p:sp>
        <p:nvSpPr>
          <p:cNvPr id="8" name="desc_title">
            <a:extLst xmlns:a="http://schemas.openxmlformats.org/drawingml/2006/main">
              <a:ext uri="{FF2B5EF4-FFF2-40B4-BE49-F238E27FC236}">
                <a16:creationId xmlns:a16="http://schemas.microsoft.com/office/drawing/2014/main" id="{713C2AB0-90AC-4BBB-A5D7-04820E2A9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1400175"/>
            <a:ext cx="4448175" cy="5143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700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270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В программе</a:t>
            </a:r>
          </a:p>
        </p:txBody>
      </p:sp>
      <p:sp>
        <p:nvSpPr>
          <p:cNvPr id="9" name="desc_body">
            <a:extLst xmlns:a="http://schemas.openxmlformats.org/drawingml/2006/main">
              <a:ext uri="{FF2B5EF4-FFF2-40B4-BE49-F238E27FC236}">
                <a16:creationId xmlns:a16="http://schemas.microsoft.com/office/drawing/2014/main" id="{FC8E3F2C-3E4E-480F-B013-7EBCA6F37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4905375" cy="952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CCD3DE"/>
                </a:solidFill>
                <a:latin typeface="Noto Serif"/>
                <a:ea typeface="Noto Serif"/>
                <a:cs typeface="Noto Serif"/>
              </a:defRPr>
            </a:pPr>
            <a:r>
              <a:rPr sz="135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Круговой маршрут по северо-западу Юньнани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CCD3DE"/>
                </a:solidFill>
                <a:latin typeface="Noto Serif"/>
                <a:ea typeface="Noto Serif"/>
                <a:cs typeface="Noto Serif"/>
              </a:defRPr>
            </a:pPr>
            <a:r>
              <a:rPr sz="135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Дали, Эрхай, Лицзян, ущелье Тигра,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CCD3DE"/>
                </a:solidFill>
                <a:latin typeface="Noto Serif"/>
                <a:ea typeface="Noto Serif"/>
                <a:cs typeface="Noto Serif"/>
              </a:defRPr>
            </a:pPr>
            <a:r>
              <a:rPr sz="135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Шангри-Ла и Шаси</a:t>
            </a:r>
          </a:p>
        </p:txBody>
      </p:sp>
      <p:sp>
        <p:nvSpPr>
          <p:cNvPr id="10" name="label_КОМФОРТ">
            <a:extLst xmlns:a="http://schemas.openxmlformats.org/drawingml/2006/main">
              <a:ext uri="{FF2B5EF4-FFF2-40B4-BE49-F238E27FC236}">
                <a16:creationId xmlns:a16="http://schemas.microsoft.com/office/drawing/2014/main" id="{608D602D-3DE6-45EE-B350-C2086A2CE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2181225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DCA951"/>
                </a:solidFill>
                <a:latin typeface="Noto Serif"/>
                <a:ea typeface="Noto Serif"/>
                <a:cs typeface="Noto Serif"/>
              </a:defRPr>
            </a:pPr>
            <a:r>
              <a:rPr sz="1050" b="1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КОМФОРТ</a:t>
            </a:r>
          </a:p>
        </p:txBody>
      </p:sp>
      <p:sp>
        <p:nvSpPr>
          <p:cNvPr id="11" name="body_КОМФОРТ">
            <a:extLst xmlns:a="http://schemas.openxmlformats.org/drawingml/2006/main">
              <a:ext uri="{FF2B5EF4-FFF2-40B4-BE49-F238E27FC236}">
                <a16:creationId xmlns:a16="http://schemas.microsoft.com/office/drawing/2014/main" id="{AFB77356-1C4D-4494-ABA6-38F961A87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2486025"/>
            <a:ext cx="438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Отели 5★ или виллы, завтраки, обеды,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ужины и трансферы.</a:t>
            </a:r>
          </a:p>
        </p:txBody>
      </p:sp>
      <p:sp>
        <p:nvSpPr>
          <p:cNvPr id="12" name="label_МОТО И МАР">
            <a:extLst xmlns:a="http://schemas.openxmlformats.org/drawingml/2006/main">
              <a:ext uri="{FF2B5EF4-FFF2-40B4-BE49-F238E27FC236}">
                <a16:creationId xmlns:a16="http://schemas.microsoft.com/office/drawing/2014/main" id="{89DB0083-6239-43C5-8AE1-BAAD57793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3267075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DCA951"/>
                </a:solidFill>
                <a:latin typeface="Noto Serif"/>
                <a:ea typeface="Noto Serif"/>
                <a:cs typeface="Noto Serif"/>
              </a:defRPr>
            </a:pPr>
            <a:r>
              <a:rPr sz="1050" b="1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МОТО И МАРШРУТ</a:t>
            </a:r>
          </a:p>
        </p:txBody>
      </p:sp>
      <p:sp>
        <p:nvSpPr>
          <p:cNvPr id="13" name="body_МОТО И МАР">
            <a:extLst xmlns:a="http://schemas.openxmlformats.org/drawingml/2006/main">
              <a:ext uri="{FF2B5EF4-FFF2-40B4-BE49-F238E27FC236}">
                <a16:creationId xmlns:a16="http://schemas.microsoft.com/office/drawing/2014/main" id="{F16B82BC-7558-4295-AEAC-31F5C7DC9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3571875"/>
            <a:ext cx="4381500" cy="7524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Аренда мотоцикла, временные права,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входные билеты на достопримечательности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и машина сопровождения.</a:t>
            </a:r>
          </a:p>
        </p:txBody>
      </p:sp>
      <p:sp>
        <p:nvSpPr>
          <p:cNvPr id="14" name="label_КОМАНДА">
            <a:extLst xmlns:a="http://schemas.openxmlformats.org/drawingml/2006/main">
              <a:ext uri="{FF2B5EF4-FFF2-40B4-BE49-F238E27FC236}">
                <a16:creationId xmlns:a16="http://schemas.microsoft.com/office/drawing/2014/main" id="{706AAF58-ACFA-4989-9C42-27AF297DF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45529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DCA951"/>
                </a:solidFill>
                <a:latin typeface="Noto Serif"/>
                <a:ea typeface="Noto Serif"/>
                <a:cs typeface="Noto Serif"/>
              </a:defRPr>
            </a:pPr>
            <a:r>
              <a:rPr sz="1050" b="1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КОМАНДА</a:t>
            </a:r>
          </a:p>
        </p:txBody>
      </p:sp>
      <p:sp>
        <p:nvSpPr>
          <p:cNvPr id="15" name="body_КОМАНДА">
            <a:extLst xmlns:a="http://schemas.openxmlformats.org/drawingml/2006/main">
              <a:ext uri="{FF2B5EF4-FFF2-40B4-BE49-F238E27FC236}">
                <a16:creationId xmlns:a16="http://schemas.microsoft.com/office/drawing/2014/main" id="{01F943D6-24B6-40C6-911A-4B0492480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4857750"/>
            <a:ext cx="4381500" cy="7524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Два русских координатора, местный мотогид,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англоговорящий гид, врач, техник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и страховка.</a:t>
            </a:r>
          </a:p>
        </p:txBody>
      </p:sp>
      <p:sp>
        <p:nvSpPr>
          <p:cNvPr id="16" name="footer_disclaimer">
            <a:extLst xmlns:a="http://schemas.openxmlformats.org/drawingml/2006/main">
              <a:ext uri="{FF2B5EF4-FFF2-40B4-BE49-F238E27FC236}">
                <a16:creationId xmlns:a16="http://schemas.microsoft.com/office/drawing/2014/main" id="{FAA408F7-C6C0-43ED-AD8E-1478A9F06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6464808"/>
            <a:ext cx="86868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>
                <a:latin typeface="Noto Serif"/>
                <a:ea typeface="Noto Serif"/>
                <a:cs typeface="Noto Serif"/>
              </a:defRPr>
            </a:pPr>
            <a:r>
              <a:rPr sz="48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Предложение не является публичной офертой. Программа, отели и локации могут быть изменены без снижения заявленного уровня сервиса.</a:t>
            </a:r>
          </a:p>
        </p:txBody>
      </p:sp>
      <p:sp>
        <p:nvSpPr>
          <p:cNvPr id="17" name="slide_number">
            <a:extLst xmlns:a="http://schemas.openxmlformats.org/drawingml/2006/main">
              <a:ext uri="{FF2B5EF4-FFF2-40B4-BE49-F238E27FC236}">
                <a16:creationId xmlns:a16="http://schemas.microsoft.com/office/drawing/2014/main" id="{B4434B89-F6A1-421C-ADCB-452C6FEC7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364224"/>
            <a:ext cx="27432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>
                <a:latin typeface="Noto Serif"/>
                <a:ea typeface="Noto Serif"/>
                <a:cs typeface="Noto Serif"/>
              </a:defRPr>
            </a:pPr>
            <a:r>
              <a:rPr sz="1400" b="0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11</a:t>
            </a:r>
          </a:p>
        </p:txBody>
      </p:sp>
      <p:pic>
        <p:nvPicPr>
          <p:cNvPr id="39" name="Рисунок 2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01155a26c1479d"/>
          <a:stretch xmlns:a="http://schemas.openxmlformats.org/drawingml/2006/main"/>
        </p:blipFill>
        <p:spPr>
          <a:xfrm xmlns:a="http://schemas.openxmlformats.org/drawingml/2006/main">
            <a:off x="609600" y="256032"/>
            <a:ext cx="1283043" cy="457200"/>
          </a:xfrm>
          <a:prstGeom xmlns:a="http://schemas.openxmlformats.org/drawingml/2006/main" prst="rect">
            <a:avLst/>
          </a:prstGeom>
        </p:spPr>
      </p:pic>
      <p:sp>
        <p:nvSpPr>
          <p:cNvPr id="19" name="tour_title">
            <a:extLst xmlns:a="http://schemas.openxmlformats.org/drawingml/2006/main">
              <a:ext uri="{FF2B5EF4-FFF2-40B4-BE49-F238E27FC236}">
                <a16:creationId xmlns:a16="http://schemas.microsoft.com/office/drawing/2014/main" id="{40950988-7CFB-4674-BF61-B93E71975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43075"/>
            <a:ext cx="50673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4350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435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Мототур</a:t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4350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435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по Юньнани</a:t>
            </a:r>
          </a:p>
        </p:txBody>
      </p:sp>
      <p:sp>
        <p:nvSpPr>
          <p:cNvPr id="20" name="tour_dates">
            <a:extLst xmlns:a="http://schemas.openxmlformats.org/drawingml/2006/main">
              <a:ext uri="{FF2B5EF4-FFF2-40B4-BE49-F238E27FC236}">
                <a16:creationId xmlns:a16="http://schemas.microsoft.com/office/drawing/2014/main" id="{207031BE-2273-411A-8FC3-A5196EBCD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909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1875" b="0">
                <a:solidFill>
                  <a:srgbClr val="DCA951"/>
                </a:solidFill>
                <a:latin typeface="Noto Serif"/>
                <a:ea typeface="Noto Serif"/>
                <a:cs typeface="Noto Serif"/>
              </a:defRPr>
            </a:pPr>
            <a:r>
              <a:rPr sz="1875" b="0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24–30 октября</a:t>
            </a:r>
          </a:p>
        </p:txBody>
      </p:sp>
    </p:spTree>
    <p:extLst>
      <p:ext uri="{BB962C8B-B14F-4D97-AF65-F5344CB8AC3E}">
        <p14:creationId xmlns:p14="http://schemas.microsoft.com/office/powerpoint/2010/main" val="742777275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intentional_background_full_bleed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6052353b8d49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intentional_footer_wash">
            <a:extLst xmlns:a="http://schemas.openxmlformats.org/drawingml/2006/main">
              <a:ext uri="{FF2B5EF4-FFF2-40B4-BE49-F238E27FC236}">
                <a16:creationId xmlns:a16="http://schemas.microsoft.com/office/drawing/2014/main" id="{2DD05712-7A55-49A6-A7A3-968F51CFB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272784"/>
            <a:ext cx="12191695" cy="5852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22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4" name="intentional_description_card">
            <a:extLst xmlns:a="http://schemas.openxmlformats.org/drawingml/2006/main">
              <a:ext uri="{FF2B5EF4-FFF2-40B4-BE49-F238E27FC236}">
                <a16:creationId xmlns:a16="http://schemas.microsoft.com/office/drawing/2014/main" id="{B7855D96-5D52-49E2-A76B-EC3351C62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047750"/>
            <a:ext cx="5238750" cy="4953000"/>
          </a:xfrm>
          <a:prstGeom xmlns:a="http://schemas.openxmlformats.org/drawingml/2006/main" prst="roundRect">
            <a:avLst>
              <a:gd name="adj" fmla="val 2308"/>
            </a:avLst>
          </a:prstGeom>
          <a:solidFill xmlns:a="http://schemas.openxmlformats.org/drawingml/2006/main">
            <a:srgbClr val="010C16"/>
          </a:solidFill>
          <a:ln xmlns:a="http://schemas.openxmlformats.org/drawingml/2006/main" w="7620">
            <a:solidFill>
              <a:srgbClr val="DCA95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5" name="gold_rule">
            <a:extLst xmlns:a="http://schemas.openxmlformats.org/drawingml/2006/main">
              <a:ext uri="{FF2B5EF4-FFF2-40B4-BE49-F238E27FC236}">
                <a16:creationId xmlns:a16="http://schemas.microsoft.com/office/drawing/2014/main" id="{BDB5DC8F-AF42-42D1-BFAC-04C1D481B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960120" cy="1276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AE5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6" name="eyebrow">
            <a:extLst xmlns:a="http://schemas.openxmlformats.org/drawingml/2006/main">
              <a:ext uri="{FF2B5EF4-FFF2-40B4-BE49-F238E27FC236}">
                <a16:creationId xmlns:a16="http://schemas.microsoft.com/office/drawing/2014/main" id="{67A60FE3-BAE7-49C7-96CE-0BC550B9A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85850"/>
            <a:ext cx="457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825" b="1">
                <a:solidFill>
                  <a:srgbClr val="DCA951"/>
                </a:solidFill>
                <a:latin typeface="Noto Serif"/>
                <a:ea typeface="Noto Serif"/>
                <a:cs typeface="Noto Serif"/>
              </a:defRPr>
            </a:pPr>
            <a:r>
              <a:rPr sz="825" b="1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ASI PRIME · SHANGHAI</a:t>
            </a:r>
          </a:p>
        </p:txBody>
      </p:sp>
      <p:sp>
        <p:nvSpPr>
          <p:cNvPr id="7" name="duration">
            <a:extLst xmlns:a="http://schemas.openxmlformats.org/drawingml/2006/main">
              <a:ext uri="{FF2B5EF4-FFF2-40B4-BE49-F238E27FC236}">
                <a16:creationId xmlns:a16="http://schemas.microsoft.com/office/drawing/2014/main" id="{1794DCD7-6194-4C97-9A67-5A774F512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2905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725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Шанхай · Москва · по всему миру</a:t>
            </a:r>
          </a:p>
        </p:txBody>
      </p:sp>
      <p:sp>
        <p:nvSpPr>
          <p:cNvPr id="8" name="desc_title">
            <a:extLst xmlns:a="http://schemas.openxmlformats.org/drawingml/2006/main">
              <a:ext uri="{FF2B5EF4-FFF2-40B4-BE49-F238E27FC236}">
                <a16:creationId xmlns:a16="http://schemas.microsoft.com/office/drawing/2014/main" id="{713C2AB0-90AC-4BBB-A5D7-04820E2A9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1400175"/>
            <a:ext cx="4448175" cy="5143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700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270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Контакты</a:t>
            </a:r>
          </a:p>
        </p:txBody>
      </p:sp>
      <p:sp>
        <p:nvSpPr>
          <p:cNvPr id="9" name="desc_body">
            <a:extLst xmlns:a="http://schemas.openxmlformats.org/drawingml/2006/main">
              <a:ext uri="{FF2B5EF4-FFF2-40B4-BE49-F238E27FC236}">
                <a16:creationId xmlns:a16="http://schemas.microsoft.com/office/drawing/2014/main" id="{FC8E3F2C-3E4E-480F-B013-7EBCA6F37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4905375" cy="952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CCD3DE"/>
                </a:solidFill>
                <a:latin typeface="Noto Serif"/>
                <a:ea typeface="Noto Serif"/>
                <a:cs typeface="Noto Serif"/>
              </a:defRPr>
            </a:pPr>
            <a:r>
              <a:rPr sz="135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Китай, 200070, Шанхай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CCD3DE"/>
                </a:solidFill>
                <a:latin typeface="Noto Serif"/>
                <a:ea typeface="Noto Serif"/>
                <a:cs typeface="Noto Serif"/>
              </a:defRPr>
            </a:pPr>
            <a:r>
              <a:rPr sz="135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ул. Тяньму-Си, д. 218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50" b="0">
                <a:solidFill>
                  <a:srgbClr val="CCD3DE"/>
                </a:solidFill>
                <a:latin typeface="Noto Serif"/>
                <a:ea typeface="Noto Serif"/>
                <a:cs typeface="Noto Serif"/>
              </a:defRPr>
            </a:pPr>
            <a:r>
              <a:rPr sz="135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башня 1</a:t>
            </a:r>
          </a:p>
        </p:txBody>
      </p:sp>
      <p:sp>
        <p:nvSpPr>
          <p:cNvPr id="10" name="label_КОМФОРТ">
            <a:extLst xmlns:a="http://schemas.openxmlformats.org/drawingml/2006/main">
              <a:ext uri="{FF2B5EF4-FFF2-40B4-BE49-F238E27FC236}">
                <a16:creationId xmlns:a16="http://schemas.microsoft.com/office/drawing/2014/main" id="{608D602D-3DE6-45EE-B350-C2086A2CE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2181225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DCA951"/>
                </a:solidFill>
                <a:latin typeface="Noto Serif"/>
                <a:ea typeface="Noto Serif"/>
                <a:cs typeface="Noto Serif"/>
              </a:defRPr>
            </a:pPr>
            <a:r>
              <a:rPr sz="1050" b="1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ОНЛАЙН</a:t>
            </a:r>
          </a:p>
        </p:txBody>
      </p:sp>
      <p:sp>
        <p:nvSpPr>
          <p:cNvPr id="11" name="body_КОМФОРТ">
            <a:extLst xmlns:a="http://schemas.openxmlformats.org/drawingml/2006/main">
              <a:ext uri="{FF2B5EF4-FFF2-40B4-BE49-F238E27FC236}">
                <a16:creationId xmlns:a16="http://schemas.microsoft.com/office/drawing/2014/main" id="{AFB77356-1C4D-4494-ABA6-38F961A87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2486025"/>
            <a:ext cx="438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  <a:hlinkClick xmlns:r="http://schemas.openxmlformats.org/officeDocument/2006/relationships" r:id="Rfaee1c537ed24a69"/>
              </a:rPr>
              <a:t>asi-prime.com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  <a:hlinkClick xmlns:r="http://schemas.openxmlformats.org/officeDocument/2006/relationships" r:id="R0d89e503ba39463d"/>
              </a:rPr>
              <a:t>ss@asi-prime.com</a:t>
            </a:r>
          </a:p>
        </p:txBody>
      </p:sp>
      <p:sp>
        <p:nvSpPr>
          <p:cNvPr id="12" name="label_МОТО И МАР">
            <a:extLst xmlns:a="http://schemas.openxmlformats.org/drawingml/2006/main">
              <a:ext uri="{FF2B5EF4-FFF2-40B4-BE49-F238E27FC236}">
                <a16:creationId xmlns:a16="http://schemas.microsoft.com/office/drawing/2014/main" id="{89DB0083-6239-43C5-8AE1-BAAD57793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3267075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DCA951"/>
                </a:solidFill>
                <a:latin typeface="Noto Serif"/>
                <a:ea typeface="Noto Serif"/>
                <a:cs typeface="Noto Serif"/>
              </a:defRPr>
            </a:pPr>
            <a:r>
              <a:rPr sz="1050" b="1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ТЕЛЕФОН</a:t>
            </a:r>
          </a:p>
        </p:txBody>
      </p:sp>
      <p:sp>
        <p:nvSpPr>
          <p:cNvPr id="13" name="body_МОТО И МАР">
            <a:extLst xmlns:a="http://schemas.openxmlformats.org/drawingml/2006/main">
              <a:ext uri="{FF2B5EF4-FFF2-40B4-BE49-F238E27FC236}">
                <a16:creationId xmlns:a16="http://schemas.microsoft.com/office/drawing/2014/main" id="{F16B82BC-7558-4295-AEAC-31F5C7DC9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3571875"/>
            <a:ext cx="4381500" cy="7524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  <a:hlinkClick xmlns:r="http://schemas.openxmlformats.org/officeDocument/2006/relationships" r:id="R4f18a524c8694653"/>
              </a:rPr>
              <a:t>+86 130 6002 7841</a:t>
            </a:r>
          </a:p>
        </p:txBody>
      </p:sp>
      <p:sp>
        <p:nvSpPr>
          <p:cNvPr id="14" name="label_КОМАНДА">
            <a:extLst xmlns:a="http://schemas.openxmlformats.org/drawingml/2006/main">
              <a:ext uri="{FF2B5EF4-FFF2-40B4-BE49-F238E27FC236}">
                <a16:creationId xmlns:a16="http://schemas.microsoft.com/office/drawing/2014/main" id="{706AAF58-ACFA-4989-9C42-27AF297DF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45529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050" b="1">
                <a:solidFill>
                  <a:srgbClr val="DCA951"/>
                </a:solidFill>
                <a:latin typeface="Noto Serif"/>
                <a:ea typeface="Noto Serif"/>
                <a:cs typeface="Noto Serif"/>
              </a:defRPr>
            </a:pPr>
            <a:r>
              <a:rPr sz="1050" b="1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INSTAGRAM</a:t>
            </a:r>
          </a:p>
        </p:txBody>
      </p:sp>
      <p:sp>
        <p:nvSpPr>
          <p:cNvPr id="15" name="body_КОМАНДА">
            <a:extLst xmlns:a="http://schemas.openxmlformats.org/drawingml/2006/main">
              <a:ext uri="{FF2B5EF4-FFF2-40B4-BE49-F238E27FC236}">
                <a16:creationId xmlns:a16="http://schemas.microsoft.com/office/drawing/2014/main" id="{01F943D6-24B6-40C6-911A-4B0492480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4857750"/>
            <a:ext cx="4381500" cy="7524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1425" b="0">
                <a:solidFill>
                  <a:srgbClr val="F5F7FA"/>
                </a:solidFill>
                <a:latin typeface="Noto Serif"/>
                <a:ea typeface="Noto Serif"/>
                <a:cs typeface="Noto Serif"/>
                <a:hlinkClick xmlns:r="http://schemas.openxmlformats.org/officeDocument/2006/relationships" r:id="R5f6a9f4bde6d45e2"/>
              </a:rPr>
              <a:t>@asi_prime_advisory</a:t>
            </a:r>
          </a:p>
        </p:txBody>
      </p:sp>
      <p:sp>
        <p:nvSpPr>
          <p:cNvPr id="16" name="footer_disclaimer">
            <a:extLst xmlns:a="http://schemas.openxmlformats.org/drawingml/2006/main">
              <a:ext uri="{FF2B5EF4-FFF2-40B4-BE49-F238E27FC236}">
                <a16:creationId xmlns:a16="http://schemas.microsoft.com/office/drawing/2014/main" id="{FAA408F7-C6C0-43ED-AD8E-1478A9F06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6464808"/>
            <a:ext cx="86868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>
                <a:latin typeface="Noto Serif"/>
                <a:ea typeface="Noto Serif"/>
                <a:cs typeface="Noto Serif"/>
              </a:defRPr>
            </a:pPr>
            <a:r>
              <a:rPr sz="48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Предложение не является публичной офертой. Программа, отели и локации могут быть изменены без снижения заявленного уровня сервиса.</a:t>
            </a:r>
          </a:p>
        </p:txBody>
      </p:sp>
      <p:sp>
        <p:nvSpPr>
          <p:cNvPr id="17" name="slide_number">
            <a:extLst xmlns:a="http://schemas.openxmlformats.org/drawingml/2006/main">
              <a:ext uri="{FF2B5EF4-FFF2-40B4-BE49-F238E27FC236}">
                <a16:creationId xmlns:a16="http://schemas.microsoft.com/office/drawing/2014/main" id="{B4434B89-F6A1-421C-ADCB-452C6FEC7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364224"/>
            <a:ext cx="27432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>
                <a:latin typeface="Noto Serif"/>
                <a:ea typeface="Noto Serif"/>
                <a:cs typeface="Noto Serif"/>
              </a:defRPr>
            </a:pPr>
            <a:r>
              <a:rPr sz="1400" b="0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12</a:t>
            </a:r>
          </a:p>
        </p:txBody>
      </p:sp>
      <p:pic>
        <p:nvPicPr>
          <p:cNvPr id="39" name="Рисунок 2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a4b8f3dc894ef4"/>
          <a:stretch xmlns:a="http://schemas.openxmlformats.org/drawingml/2006/main"/>
        </p:blipFill>
        <p:spPr>
          <a:xfrm xmlns:a="http://schemas.openxmlformats.org/drawingml/2006/main">
            <a:off x="609600" y="256032"/>
            <a:ext cx="1283043" cy="457200"/>
          </a:xfrm>
          <a:prstGeom xmlns:a="http://schemas.openxmlformats.org/drawingml/2006/main" prst="rect">
            <a:avLst/>
          </a:prstGeom>
        </p:spPr>
      </p:pic>
      <p:sp>
        <p:nvSpPr>
          <p:cNvPr id="19" name="tour_title">
            <a:extLst xmlns:a="http://schemas.openxmlformats.org/drawingml/2006/main">
              <a:ext uri="{FF2B5EF4-FFF2-40B4-BE49-F238E27FC236}">
                <a16:creationId xmlns:a16="http://schemas.microsoft.com/office/drawing/2014/main" id="{40950988-7CFB-4674-BF61-B93E71975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43075"/>
            <a:ext cx="50673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4350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435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Обсудим</a:t>
            </a:r>
          </a:p>
          <a:p xmlns:a="http://schemas.openxmlformats.org/drawingml/2006/main">
            <a:pPr algn="l">
              <a:lnSpc>
                <a:spcPct val="107000"/>
              </a:lnSpc>
              <a:buNone/>
              <a:defRPr sz="4350" b="0">
                <a:solidFill>
                  <a:srgbClr val="F5F7FA"/>
                </a:solidFill>
                <a:latin typeface="Noto Serif"/>
                <a:ea typeface="Noto Serif"/>
                <a:cs typeface="Noto Serif"/>
              </a:defRPr>
            </a:pPr>
            <a:r>
              <a:rPr sz="435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ваш маршрут</a:t>
            </a:r>
          </a:p>
        </p:txBody>
      </p:sp>
      <p:sp>
        <p:nvSpPr>
          <p:cNvPr id="20" name="tour_dates">
            <a:extLst xmlns:a="http://schemas.openxmlformats.org/drawingml/2006/main">
              <a:ext uri="{FF2B5EF4-FFF2-40B4-BE49-F238E27FC236}">
                <a16:creationId xmlns:a16="http://schemas.microsoft.com/office/drawing/2014/main" id="{207031BE-2273-411A-8FC3-A5196EBCD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909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7000"/>
              </a:lnSpc>
              <a:buNone/>
              <a:defRPr sz="1875" b="0">
                <a:solidFill>
                  <a:srgbClr val="DCA951"/>
                </a:solidFill>
                <a:latin typeface="Noto Serif"/>
                <a:ea typeface="Noto Serif"/>
                <a:cs typeface="Noto Serif"/>
              </a:defRPr>
            </a:pPr>
            <a:r>
              <a:rPr sz="1875" b="0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PRIVATE JOURNEYS · CHINA</a:t>
            </a:r>
          </a:p>
        </p:txBody>
      </p:sp>
    </p:spTree>
    <p:extLst>
      <p:ext uri="{BB962C8B-B14F-4D97-AF65-F5344CB8AC3E}">
        <p14:creationId xmlns:p14="http://schemas.microsoft.com/office/powerpoint/2010/main" val="74277727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A162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33a2d430084e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-1822"/>
            <a:ext cx="12192000" cy="6861645"/>
          </a:xfrm>
          <a:prstGeom xmlns:a="http://schemas.openxmlformats.org/drawingml/2006/main" prst="rect">
            <a:avLst/>
          </a:prstGeom>
        </p:spPr>
      </p:pic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235DA5E-19FE-41C6-8BD3-9CF0AB6BD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" y="3383280"/>
            <a:ext cx="3749039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122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BDA6524-630D-4C87-9214-3B2A83A26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624" y="3438144"/>
            <a:ext cx="3474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>
                <a:latin typeface="Noto Serif"/>
                <a:ea typeface="Noto Serif"/>
                <a:cs typeface="Noto Serif"/>
              </a:defRPr>
            </a:pPr>
            <a:r>
              <a:rPr sz="1019" b="0">
                <a:solidFill>
                  <a:srgbClr val="D0D7DE"/>
                </a:solidFill>
                <a:latin typeface="Noto Serif"/>
                <a:ea typeface="Noto Serif"/>
                <a:cs typeface="Noto Serif"/>
              </a:rPr>
              <a:t>Высокогорье, старые города и лучшие дороги в провинции Юньнань.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94ACDE6-F3CF-40E2-A422-34F88094D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3950208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20E1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A2814F0-0854-4B1E-B7CD-CAC02A5B6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" y="347472"/>
            <a:ext cx="1600200" cy="2468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endParaRPr sz="1450" b="0">
              <a:solidFill>
                <a:srgbClr val="F5F7FA"/>
              </a:solidFill>
              <a:latin typeface="Noto Serif"/>
              <a:ea typeface="Noto Serif"/>
              <a:cs typeface="Noto Serif"/>
            </a:endParaR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96B376B-5040-4962-8004-4671D6F0A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" y="1097280"/>
            <a:ext cx="18288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740" b="1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МАРШРУТ В ДВИЖЕНИИ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0B3E65D-C89B-4D8D-9D0E-D54D87E33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" y="1307592"/>
            <a:ext cx="457200" cy="109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A95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5082A1C-B026-498C-BA43-B96A46938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" y="1755648"/>
            <a:ext cx="315468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70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Дорога —</a:t>
            </a:r>
          </a:p>
          <a:p xmlns:a="http://schemas.openxmlformats.org/drawingml/2006/main">
            <a:pPr algn="l">
              <a:buNone/>
            </a:pPr>
            <a:r>
              <a:rPr sz="270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главная часть</a:t>
            </a:r>
          </a:p>
          <a:p xmlns:a="http://schemas.openxmlformats.org/drawingml/2006/main">
            <a:pPr algn="l">
              <a:buNone/>
            </a:pPr>
            <a:r>
              <a:rPr sz="270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путешествия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949AD6E2-30C3-46D8-8A10-B652755B7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896" y="3364992"/>
            <a:ext cx="3383280" cy="51206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182B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9E955504-F8BC-41E2-B101-D7B0A6EF9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768" y="3456432"/>
            <a:ext cx="3127248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5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Высокогорье, старые города и лучшие дороги</a:t>
            </a:r>
          </a:p>
          <a:p xmlns:a="http://schemas.openxmlformats.org/drawingml/2006/main">
            <a:pPr algn="l">
              <a:buNone/>
            </a:pPr>
            <a:r>
              <a:rPr sz="95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в провинции Юньнань.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9E0896DD-292D-472F-94CF-769C41C64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" y="5212080"/>
            <a:ext cx="457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900" b="0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7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B427F17B-61BB-413C-89D4-BC59BC2FD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7" y="5596128"/>
            <a:ext cx="64008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58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дней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34556703-F3B0-4F44-908F-9F084A719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5212080"/>
            <a:ext cx="457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900" b="0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6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799D6BA1-9A72-4728-A999-9457938AC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7048" y="5596128"/>
            <a:ext cx="64008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58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ночей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5D361BAA-4FD6-4BF9-9E76-FED5A7F9C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608" y="5212080"/>
            <a:ext cx="457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900" b="0">
                <a:solidFill>
                  <a:srgbClr val="DCA951"/>
                </a:solidFill>
                <a:latin typeface="Noto Serif"/>
                <a:ea typeface="Noto Serif"/>
                <a:cs typeface="Noto Serif"/>
              </a:rPr>
              <a:t>5</a:t>
            </a: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E7239E6B-E26A-4230-972F-8E971B54F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2888" y="5596128"/>
            <a:ext cx="64008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58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отелей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5B1F2254-FE6A-4201-83EC-A570AF8A8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" y="6601968"/>
            <a:ext cx="365760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420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Предложение не является публичной офертой. Программа, отели и локации могут быть изменены без снижения заявленного уровня сервиса.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04758887-9CD7-47C6-B88A-5F81431A0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49456" y="6592824"/>
            <a:ext cx="2286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9144" rIns="18288" bIns="9144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58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02</a:t>
            </a:r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34AD4CF1-281A-425D-92DF-7BC7B0924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73952"/>
            <a:ext cx="12191695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22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E79C878D-C0A7-4A3A-883B-D432B3D31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" y="6592824"/>
            <a:ext cx="8138160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0" rIns="18288" bIns="0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459" b="0">
                <a:solidFill>
                  <a:srgbClr val="CCD3DE"/>
                </a:solidFill>
                <a:latin typeface="Noto Serif"/>
                <a:ea typeface="Noto Serif"/>
                <a:cs typeface="Noto Serif"/>
              </a:rPr>
              <a:t>Предложение не является публичной офертой. Программа, отели и локации могут быть изменены без снижения заявленного уровня сервиса.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5F721461-FB1B-4395-ACF6-45280B425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5136" y="6473952"/>
            <a:ext cx="4114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18288" tIns="0" rIns="18288" bIns="0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750" b="0">
                <a:solidFill>
                  <a:srgbClr val="F5F7FA"/>
                </a:solidFill>
                <a:latin typeface="Noto Serif"/>
                <a:ea typeface="Noto Serif"/>
                <a:cs typeface="Noto Serif"/>
              </a:rPr>
              <a:t>02</a:t>
            </a:r>
          </a:p>
        </p:txBody>
      </p:sp>
      <p:pic>
        <p:nvPicPr>
          <p:cNvPr id="47" name="Рисунок 2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993d4b90b84dd3"/>
          <a:stretch xmlns:a="http://schemas.openxmlformats.org/drawingml/2006/main"/>
        </p:blipFill>
        <p:spPr>
          <a:xfrm xmlns:a="http://schemas.openxmlformats.org/drawingml/2006/main">
            <a:off x="244005" y="237172"/>
            <a:ext cx="1283043" cy="4572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6830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A162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2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e43d6862b84ff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route_dark_wash">
            <a:extLst xmlns:a="http://schemas.openxmlformats.org/drawingml/2006/main">
              <a:ext uri="{FF2B5EF4-FFF2-40B4-BE49-F238E27FC236}">
                <a16:creationId xmlns:a16="http://schemas.microsoft.com/office/drawing/2014/main" id="{2205DEA8-E400-4CB8-BD03-74D26F78A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88952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E1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3FA5471-9DBD-4F00-B816-1ABC7D45D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12064"/>
            <a:ext cx="493776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5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Карта маршрута</a:t>
            </a:r>
          </a:p>
        </p:txBody>
      </p:sp>
      <p:sp>
        <p:nvSpPr>
          <p:cNvPr id="5" name="route_gold_rule">
            <a:extLst xmlns:a="http://schemas.openxmlformats.org/drawingml/2006/main">
              <a:ext uri="{FF2B5EF4-FFF2-40B4-BE49-F238E27FC236}">
                <a16:creationId xmlns:a16="http://schemas.microsoft.com/office/drawing/2014/main" id="{C6ADF1C0-DF82-4B3B-8171-FFDEDA651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566928" cy="91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08CCCE3-2903-4E09-9218-1C0A0A447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43000"/>
            <a:ext cx="53035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200" b="1" i="0">
                <a:solidFill>
                  <a:srgbClr val="CC9D49"/>
                </a:solidFill>
                <a:latin typeface="Arial"/>
                <a:ea typeface="Arial"/>
                <a:cs typeface="Arial"/>
              </a:rPr>
              <a:t>Круговой маршрут в провинции Юньнань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4FDEB20-0B71-45A3-A1F8-0E81E693C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444752"/>
            <a:ext cx="50749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200" b="0" i="0">
                <a:solidFill>
                  <a:srgbClr val="C6D3D2"/>
                </a:solidFill>
                <a:latin typeface="Georgia"/>
                <a:ea typeface="Georgia"/>
                <a:cs typeface="Georgia"/>
              </a:rPr>
              <a:t>Дали · Эрхай · Лицзян · Ущелье Тигра · Шангри-Ла · Шаси · Дали</a:t>
            </a:r>
          </a:p>
        </p:txBody>
      </p:sp>
      <p:pic>
        <p:nvPicPr>
          <p:cNvPr id="58" name="Picture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ee115792a1427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451592" y="228600"/>
            <a:ext cx="1261872" cy="448056"/>
          </a:xfrm>
          <a:prstGeom xmlns:a="http://schemas.openxmlformats.org/drawingml/2006/main" prst="rect">
            <a:avLst/>
          </a:prstGeom>
        </p:spPr>
      </p:pic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8E156A6-0BA2-4F89-B356-8DEDE9FDF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048" y="6382512"/>
            <a:ext cx="12188952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E1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Connector 9">
            <a:extLst xmlns:a="http://schemas.openxmlformats.org/drawingml/2006/main">
              <a:ext uri="{FF2B5EF4-FFF2-40B4-BE49-F238E27FC236}">
                <a16:creationId xmlns:a16="http://schemas.microsoft.com/office/drawing/2014/main" id="{EE0C997D-279B-479F-B2A0-483959A18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7376"/>
            <a:ext cx="10817352" cy="0"/>
          </a:xfrm>
          <a:prstGeom xmlns:a="http://schemas.openxmlformats.org/drawingml/2006/main" prst="line">
            <a:avLst/>
          </a:prstGeom>
          <a:ln xmlns:a="http://schemas.openxmlformats.org/drawingml/2006/main" w="7620">
            <a:solidFill>
              <a:srgbClr val="AA7E37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A180135-5F50-4F10-8D35-360867E91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7104"/>
            <a:ext cx="9857232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520" b="0" i="0">
                <a:solidFill>
                  <a:srgbClr val="C6D3D2"/>
                </a:solidFill>
                <a:latin typeface="Arial"/>
                <a:ea typeface="Arial"/>
                <a:cs typeface="Arial"/>
              </a:rPr>
              <a:t>Предложение не является публичной офертой. Программа, отели и локации могут быть изменены без снижения заявленного уровня сервиса.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2F6EC77A-C32A-4F27-90AF-3F0B1E717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63072" y="6528816"/>
            <a:ext cx="649224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750" b="0" i="0">
                <a:solidFill>
                  <a:srgbClr val="CC9D49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chematic_yunnan_shape">
            <a:extLst xmlns:a="http://schemas.openxmlformats.org/drawingml/2006/main">
              <a:ext uri="{FF2B5EF4-FFF2-40B4-BE49-F238E27FC236}">
                <a16:creationId xmlns:a16="http://schemas.microsoft.com/office/drawing/2014/main" id="{6CCB5D26-2A63-45BA-B07A-51CC85610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0640" y="1234440"/>
            <a:ext cx="2770632" cy="3392424"/>
          </a:xfrm>
          <a:custGeom xmlns:a="http://schemas.openxmlformats.org/drawingml/2006/main">
            <a:rect l="l" t="t" r="r" b="b"/>
            <a:pathLst>
              <a:path w="2770632" h="3392424">
                <a:moveTo>
                  <a:pt x="502920" y="228600"/>
                </a:moveTo>
                <a:lnTo>
                  <a:pt x="1307592" y="0"/>
                </a:lnTo>
                <a:close/>
                <a:lnTo>
                  <a:pt x="2057400" y="393192"/>
                </a:lnTo>
                <a:close/>
                <a:lnTo>
                  <a:pt x="2551176" y="795528"/>
                </a:lnTo>
                <a:close/>
                <a:lnTo>
                  <a:pt x="2377439" y="1417320"/>
                </a:lnTo>
                <a:close/>
                <a:lnTo>
                  <a:pt x="2770632" y="2148840"/>
                </a:lnTo>
                <a:close/>
                <a:lnTo>
                  <a:pt x="2148840" y="2715768"/>
                </a:lnTo>
                <a:close/>
                <a:lnTo>
                  <a:pt x="1563624" y="3392424"/>
                </a:lnTo>
                <a:close/>
                <a:lnTo>
                  <a:pt x="886968" y="3246120"/>
                </a:lnTo>
                <a:close/>
                <a:lnTo>
                  <a:pt x="484632" y="2532888"/>
                </a:lnTo>
                <a:close/>
                <a:lnTo>
                  <a:pt x="0" y="1911096"/>
                </a:lnTo>
                <a:close/>
                <a:lnTo>
                  <a:pt x="219456" y="1161288"/>
                </a:lnTo>
                <a:close/>
                <a:lnTo>
                  <a:pt x="594360" y="649224"/>
                </a:lnTo>
                <a:close/>
              </a:path>
            </a:pathLst>
          </a:custGeom>
          <a:solidFill xmlns:a="http://schemas.openxmlformats.org/drawingml/2006/main">
            <a:srgbClr val="153B40"/>
          </a:solidFill>
          <a:ln xmlns:a="http://schemas.openxmlformats.org/drawingml/2006/main" w="11430">
            <a:solidFill>
              <a:srgbClr val="3B5752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4" name="route_segment">
            <a:extLst xmlns:a="http://schemas.openxmlformats.org/drawingml/2006/main">
              <a:ext uri="{FF2B5EF4-FFF2-40B4-BE49-F238E27FC236}">
                <a16:creationId xmlns:a16="http://schemas.microsoft.com/office/drawing/2014/main" id="{CE7878CB-80AE-4831-8C6B-20AFFA15B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 flipV="1">
            <a:off x="5504688" y="4416552"/>
            <a:ext cx="347472" cy="658368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CC9D49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15" name="route_segment">
            <a:extLst xmlns:a="http://schemas.openxmlformats.org/drawingml/2006/main">
              <a:ext uri="{FF2B5EF4-FFF2-40B4-BE49-F238E27FC236}">
                <a16:creationId xmlns:a16="http://schemas.microsoft.com/office/drawing/2014/main" id="{C131D0A8-E609-4D2F-A6DE-4A5430563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504688" y="3337560"/>
            <a:ext cx="941832" cy="1078992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CC9D49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16" name="route_segment">
            <a:extLst xmlns:a="http://schemas.openxmlformats.org/drawingml/2006/main">
              <a:ext uri="{FF2B5EF4-FFF2-40B4-BE49-F238E27FC236}">
                <a16:creationId xmlns:a16="http://schemas.microsoft.com/office/drawing/2014/main" id="{626219BA-125F-4A0D-9DF6-BA7209949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446520" y="2697480"/>
            <a:ext cx="640080" cy="64008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CC9D49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17" name="route_segment">
            <a:extLst xmlns:a="http://schemas.openxmlformats.org/drawingml/2006/main">
              <a:ext uri="{FF2B5EF4-FFF2-40B4-BE49-F238E27FC236}">
                <a16:creationId xmlns:a16="http://schemas.microsoft.com/office/drawing/2014/main" id="{878BBEC5-F554-492F-9BD6-554083182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7086600" y="1874519"/>
            <a:ext cx="704088" cy="822961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CC9D49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18" name="route_segment">
            <a:extLst xmlns:a="http://schemas.openxmlformats.org/drawingml/2006/main">
              <a:ext uri="{FF2B5EF4-FFF2-40B4-BE49-F238E27FC236}">
                <a16:creationId xmlns:a16="http://schemas.microsoft.com/office/drawing/2014/main" id="{43A27C63-5D77-4BD8-A998-A21F3F9A2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6812280" y="1874519"/>
            <a:ext cx="978408" cy="2624329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CC9D49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19" name="route_segment">
            <a:extLst xmlns:a="http://schemas.openxmlformats.org/drawingml/2006/main">
              <a:ext uri="{FF2B5EF4-FFF2-40B4-BE49-F238E27FC236}">
                <a16:creationId xmlns:a16="http://schemas.microsoft.com/office/drawing/2014/main" id="{9074D4CA-A49E-4A45-A4B8-3958D8470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5852160" y="4498848"/>
            <a:ext cx="960120" cy="576072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CC9D49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0" name="Oval 19">
            <a:extLst xmlns:a="http://schemas.openxmlformats.org/drawingml/2006/main">
              <a:ext uri="{FF2B5EF4-FFF2-40B4-BE49-F238E27FC236}">
                <a16:creationId xmlns:a16="http://schemas.microsoft.com/office/drawing/2014/main" id="{34E2CB5E-22FA-4C34-B26B-571B86C50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3288" y="4956048"/>
            <a:ext cx="237744" cy="23774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1" name="Oval 20">
            <a:extLst xmlns:a="http://schemas.openxmlformats.org/drawingml/2006/main">
              <a:ext uri="{FF2B5EF4-FFF2-40B4-BE49-F238E27FC236}">
                <a16:creationId xmlns:a16="http://schemas.microsoft.com/office/drawing/2014/main" id="{346E5395-7478-4478-BC83-BD233FBDE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2724" y="5015483"/>
            <a:ext cx="118872" cy="11887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63DB3AB1-7CD0-4E99-8445-9AE030484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4544568"/>
            <a:ext cx="13716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 b="1" i="0">
                <a:solidFill>
                  <a:srgbClr val="CC9D49"/>
                </a:solidFill>
                <a:latin typeface="Arial"/>
                <a:ea typeface="Arial"/>
                <a:cs typeface="Arial"/>
              </a:rPr>
              <a:t>24–25 / 29–30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C781F178-5621-4850-A254-ED7B40A3D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4745736"/>
            <a:ext cx="13716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9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Дали</a:t>
            </a:r>
          </a:p>
        </p:txBody>
      </p:sp>
      <p:sp>
        <p:nvSpPr>
          <p:cNvPr id="24" name="Oval 23">
            <a:extLst xmlns:a="http://schemas.openxmlformats.org/drawingml/2006/main">
              <a:ext uri="{FF2B5EF4-FFF2-40B4-BE49-F238E27FC236}">
                <a16:creationId xmlns:a16="http://schemas.microsoft.com/office/drawing/2014/main" id="{333C3D6A-369F-4716-BC5A-320B405AD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5816" y="4297680"/>
            <a:ext cx="237744" cy="23774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5" name="Oval 24">
            <a:extLst xmlns:a="http://schemas.openxmlformats.org/drawingml/2006/main">
              <a:ext uri="{FF2B5EF4-FFF2-40B4-BE49-F238E27FC236}">
                <a16:creationId xmlns:a16="http://schemas.microsoft.com/office/drawing/2014/main" id="{8C153867-8861-4AF2-83D7-3FD65B0D2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5251" y="4357116"/>
            <a:ext cx="118872" cy="11887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84655FC8-DBCF-46E2-B89A-BCDC03F7C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2816" y="3886200"/>
            <a:ext cx="11430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700" b="1" i="0">
                <a:solidFill>
                  <a:srgbClr val="CC9D49"/>
                </a:solidFill>
                <a:latin typeface="Arial"/>
                <a:ea typeface="Arial"/>
                <a:cs typeface="Arial"/>
              </a:rPr>
              <a:t>25–26</a:t>
            </a: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B6B26FE7-54E2-4C0B-9430-D6276AB59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2816" y="4087368"/>
            <a:ext cx="1143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9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Эрхай</a:t>
            </a:r>
          </a:p>
        </p:txBody>
      </p:sp>
      <p:sp>
        <p:nvSpPr>
          <p:cNvPr id="28" name="Oval 27">
            <a:extLst xmlns:a="http://schemas.openxmlformats.org/drawingml/2006/main">
              <a:ext uri="{FF2B5EF4-FFF2-40B4-BE49-F238E27FC236}">
                <a16:creationId xmlns:a16="http://schemas.microsoft.com/office/drawing/2014/main" id="{0184B10A-1C4B-43B3-B924-004718EA3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3218688"/>
            <a:ext cx="237744" cy="23774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9" name="Oval 28">
            <a:extLst xmlns:a="http://schemas.openxmlformats.org/drawingml/2006/main">
              <a:ext uri="{FF2B5EF4-FFF2-40B4-BE49-F238E27FC236}">
                <a16:creationId xmlns:a16="http://schemas.microsoft.com/office/drawing/2014/main" id="{C99B8045-8D84-446E-BCF8-18398DB3A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7083" y="3278124"/>
            <a:ext cx="118872" cy="11887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BFC78B4D-56B5-4358-A852-8550C1431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2824" y="2807208"/>
            <a:ext cx="14630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700" b="1" i="0">
                <a:solidFill>
                  <a:srgbClr val="CC9D49"/>
                </a:solidFill>
                <a:latin typeface="Arial"/>
                <a:ea typeface="Arial"/>
                <a:cs typeface="Arial"/>
              </a:rPr>
              <a:t>26</a:t>
            </a:r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26C24889-5792-480D-893B-00391C706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2824" y="3008376"/>
            <a:ext cx="1463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Лицзян</a:t>
            </a:r>
          </a:p>
        </p:txBody>
      </p:sp>
      <p:sp>
        <p:nvSpPr>
          <p:cNvPr id="32" name="Oval 31">
            <a:extLst xmlns:a="http://schemas.openxmlformats.org/drawingml/2006/main">
              <a:ext uri="{FF2B5EF4-FFF2-40B4-BE49-F238E27FC236}">
                <a16:creationId xmlns:a16="http://schemas.microsoft.com/office/drawing/2014/main" id="{A1898566-B416-49CE-AA5A-4B985736B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2578608"/>
            <a:ext cx="237744" cy="23774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3" name="Oval 32">
            <a:extLst xmlns:a="http://schemas.openxmlformats.org/drawingml/2006/main">
              <a:ext uri="{FF2B5EF4-FFF2-40B4-BE49-F238E27FC236}">
                <a16:creationId xmlns:a16="http://schemas.microsoft.com/office/drawing/2014/main" id="{B858024D-1B66-44AE-A899-1E32B0A19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7164" y="2638044"/>
            <a:ext cx="118872" cy="11887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F409BA75-731E-4F4C-9545-CB06A4DA2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2904" y="2167128"/>
            <a:ext cx="14630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700" b="1" i="0">
                <a:solidFill>
                  <a:srgbClr val="CC9D49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7B47A2FD-A89A-4F46-9AC9-835D9C99E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2904" y="2368296"/>
            <a:ext cx="1463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Ущелье Тигра</a:t>
            </a:r>
          </a:p>
        </p:txBody>
      </p:sp>
      <p:sp>
        <p:nvSpPr>
          <p:cNvPr id="36" name="Oval 35">
            <a:extLst xmlns:a="http://schemas.openxmlformats.org/drawingml/2006/main">
              <a:ext uri="{FF2B5EF4-FFF2-40B4-BE49-F238E27FC236}">
                <a16:creationId xmlns:a16="http://schemas.microsoft.com/office/drawing/2014/main" id="{EA68E454-EEC2-4FC3-A9C8-C0945A996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1815" y="1755648"/>
            <a:ext cx="237744" cy="23774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7" name="Oval 36">
            <a:extLst xmlns:a="http://schemas.openxmlformats.org/drawingml/2006/main">
              <a:ext uri="{FF2B5EF4-FFF2-40B4-BE49-F238E27FC236}">
                <a16:creationId xmlns:a16="http://schemas.microsoft.com/office/drawing/2014/main" id="{869B5DD1-89F1-4BC8-8918-E330DA521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1252" y="1815084"/>
            <a:ext cx="118872" cy="11887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867BC527-EA46-4775-B1A8-F58162DEA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6992" y="1344167"/>
            <a:ext cx="14630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700" b="1" i="0">
                <a:solidFill>
                  <a:srgbClr val="CC9D49"/>
                </a:solidFill>
                <a:latin typeface="Arial"/>
                <a:ea typeface="Arial"/>
                <a:cs typeface="Arial"/>
              </a:rPr>
              <a:t>27–28</a:t>
            </a:r>
          </a:p>
        </p:txBody>
      </p:sp>
      <p:sp>
        <p:nvSpPr>
          <p:cNvPr id="39" name="TextBox 38">
            <a:extLst xmlns:a="http://schemas.openxmlformats.org/drawingml/2006/main">
              <a:ext uri="{FF2B5EF4-FFF2-40B4-BE49-F238E27FC236}">
                <a16:creationId xmlns:a16="http://schemas.microsoft.com/office/drawing/2014/main" id="{329B0E71-381A-4CC5-AD20-2DF1FD6CD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6992" y="1545336"/>
            <a:ext cx="1463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Шангри-Ла</a:t>
            </a:r>
          </a:p>
        </p:txBody>
      </p:sp>
      <p:sp>
        <p:nvSpPr>
          <p:cNvPr id="40" name="Oval 39">
            <a:extLst xmlns:a="http://schemas.openxmlformats.org/drawingml/2006/main">
              <a:ext uri="{FF2B5EF4-FFF2-40B4-BE49-F238E27FC236}">
                <a16:creationId xmlns:a16="http://schemas.microsoft.com/office/drawing/2014/main" id="{206FFF6A-84A8-4D74-8DB9-DAEDF3E99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4379976"/>
            <a:ext cx="237744" cy="23774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1" name="Oval 40">
            <a:extLst xmlns:a="http://schemas.openxmlformats.org/drawingml/2006/main">
              <a:ext uri="{FF2B5EF4-FFF2-40B4-BE49-F238E27FC236}">
                <a16:creationId xmlns:a16="http://schemas.microsoft.com/office/drawing/2014/main" id="{7802359D-A3AE-4B1F-846B-017EAEC2E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2844" y="4439412"/>
            <a:ext cx="118872" cy="118872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C9D49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2" name="TextBox 41">
            <a:extLst xmlns:a="http://schemas.openxmlformats.org/drawingml/2006/main">
              <a:ext uri="{FF2B5EF4-FFF2-40B4-BE49-F238E27FC236}">
                <a16:creationId xmlns:a16="http://schemas.microsoft.com/office/drawing/2014/main" id="{2B5DFD58-773B-4B5D-A714-968C39343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8584" y="3968496"/>
            <a:ext cx="14630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700" b="1" i="0">
                <a:solidFill>
                  <a:srgbClr val="CC9D49"/>
                </a:solidFill>
                <a:latin typeface="Arial"/>
                <a:ea typeface="Arial"/>
                <a:cs typeface="Arial"/>
              </a:rPr>
              <a:t>28–29</a:t>
            </a:r>
          </a:p>
        </p:txBody>
      </p:sp>
      <p:sp>
        <p:nvSpPr>
          <p:cNvPr id="43" name="TextBox 42">
            <a:extLst xmlns:a="http://schemas.openxmlformats.org/drawingml/2006/main">
              <a:ext uri="{FF2B5EF4-FFF2-40B4-BE49-F238E27FC236}">
                <a16:creationId xmlns:a16="http://schemas.microsoft.com/office/drawing/2014/main" id="{AFF5C066-8298-47B9-9131-3BAD8ED55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8584" y="4169663"/>
            <a:ext cx="1463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Шаси</a:t>
            </a:r>
          </a:p>
        </p:txBody>
      </p:sp>
      <p:sp>
        <p:nvSpPr>
          <p:cNvPr id="44" name="TextBox 43">
            <a:extLst xmlns:a="http://schemas.openxmlformats.org/drawingml/2006/main">
              <a:ext uri="{FF2B5EF4-FFF2-40B4-BE49-F238E27FC236}">
                <a16:creationId xmlns:a16="http://schemas.microsoft.com/office/drawing/2014/main" id="{4ABACEF0-CFE9-4243-B456-8B26A9A82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1160" y="1572768"/>
            <a:ext cx="201168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500" b="1" i="0">
                <a:solidFill>
                  <a:srgbClr val="CC9D49"/>
                </a:solidFill>
                <a:latin typeface="Arial"/>
                <a:ea typeface="Arial"/>
                <a:cs typeface="Arial"/>
              </a:rPr>
              <a:t>7 дней / 6 ночей</a:t>
            </a:r>
          </a:p>
        </p:txBody>
      </p:sp>
      <p:sp>
        <p:nvSpPr>
          <p:cNvPr id="45" name="TextBox 44">
            <a:extLst xmlns:a="http://schemas.openxmlformats.org/drawingml/2006/main">
              <a:ext uri="{FF2B5EF4-FFF2-40B4-BE49-F238E27FC236}">
                <a16:creationId xmlns:a16="http://schemas.microsoft.com/office/drawing/2014/main" id="{9AD3DA07-9C66-4FCC-9DCE-C137F4CA5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1160" y="1901952"/>
            <a:ext cx="20574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северо-запад Юньнани</a:t>
            </a:r>
          </a:p>
        </p:txBody>
      </p:sp>
      <p:sp>
        <p:nvSpPr>
          <p:cNvPr id="46" name="TextBox 45">
            <a:extLst xmlns:a="http://schemas.openxmlformats.org/drawingml/2006/main">
              <a:ext uri="{FF2B5EF4-FFF2-40B4-BE49-F238E27FC236}">
                <a16:creationId xmlns:a16="http://schemas.microsoft.com/office/drawing/2014/main" id="{29EBEBF7-DAC6-4F3E-AD68-0481C769E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1160" y="2231136"/>
            <a:ext cx="21488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0" i="0">
                <a:solidFill>
                  <a:srgbClr val="C6D3D2"/>
                </a:solidFill>
                <a:latin typeface="Georgia"/>
                <a:ea typeface="Georgia"/>
                <a:cs typeface="Georgia"/>
              </a:rPr>
              <a:t>Маршрут показан как схема движения между ключевыми точками программы.</a:t>
            </a:r>
          </a:p>
        </p:txBody>
      </p:sp>
      <p:sp>
        <p:nvSpPr>
          <p:cNvPr id="47" name="Connector 46">
            <a:extLst xmlns:a="http://schemas.openxmlformats.org/drawingml/2006/main">
              <a:ext uri="{FF2B5EF4-FFF2-40B4-BE49-F238E27FC236}">
                <a16:creationId xmlns:a16="http://schemas.microsoft.com/office/drawing/2014/main" id="{50D60766-28FA-4B27-9000-907BA0A8A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431536"/>
            <a:ext cx="4023360" cy="0"/>
          </a:xfrm>
          <a:prstGeom xmlns:a="http://schemas.openxmlformats.org/drawingml/2006/main" prst="line">
            <a:avLst/>
          </a:prstGeom>
          <a:ln xmlns:a="http://schemas.openxmlformats.org/drawingml/2006/main" w="8890">
            <a:solidFill>
              <a:srgbClr val="AA7E37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48" name="TextBox 47">
            <a:extLst xmlns:a="http://schemas.openxmlformats.org/drawingml/2006/main">
              <a:ext uri="{FF2B5EF4-FFF2-40B4-BE49-F238E27FC236}">
                <a16:creationId xmlns:a16="http://schemas.microsoft.com/office/drawing/2014/main" id="{D4296CEA-B58D-4356-9619-72280B9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138928"/>
            <a:ext cx="192024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1" i="0">
                <a:solidFill>
                  <a:srgbClr val="CC9D49"/>
                </a:solidFill>
                <a:latin typeface="Arial"/>
                <a:ea typeface="Arial"/>
                <a:cs typeface="Arial"/>
              </a:rPr>
              <a:t>Ключевые участки</a:t>
            </a:r>
          </a:p>
        </p:txBody>
      </p:sp>
      <p:sp>
        <p:nvSpPr>
          <p:cNvPr id="49" name="TextBox 48">
            <a:extLst xmlns:a="http://schemas.openxmlformats.org/drawingml/2006/main">
              <a:ext uri="{FF2B5EF4-FFF2-40B4-BE49-F238E27FC236}">
                <a16:creationId xmlns:a16="http://schemas.microsoft.com/office/drawing/2014/main" id="{33676EBB-1D20-447C-A35F-9E3F9BE8A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59552"/>
            <a:ext cx="4206240" cy="438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G348 у Эрхая · Восточная кольцевая дорога · G214 к Шаси · западный берег Эрхая</a:t>
            </a:r>
          </a:p>
        </p:txBody>
      </p:sp>
    </p:spTree>
    <p:extLst>
      <p:ext uri="{BB962C8B-B14F-4D97-AF65-F5344CB8AC3E}">
        <p14:creationId xmlns:p14="http://schemas.microsoft.com/office/powerpoint/2010/main" val="57534213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A162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90a7a2539544c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-1822"/>
            <a:ext cx="12192000" cy="686164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9462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A162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Рисунок 2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e720ae549f49ac"/>
          <a:srcRect xmlns:a="http://schemas.openxmlformats.org/drawingml/2006/main" l="0" t="10727" r="0" b="107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381750"/>
          </a:xfrm>
          <a:prstGeom xmlns:a="http://schemas.openxmlformats.org/drawingml/2006/main" prst="rect">
            <a:avLst/>
          </a:prstGeom>
        </p:spPr>
      </p:pic>
      <p:sp>
        <p:nvSpPr>
          <p:cNvPr id="2" name="Прямоугольник 1">
            <a:extLst xmlns:a="http://schemas.openxmlformats.org/drawingml/2006/main">
              <a:ext uri="{FF2B5EF4-FFF2-40B4-BE49-F238E27FC236}">
                <a16:creationId xmlns:a16="http://schemas.microsoft.com/office/drawing/2014/main" id="{247A9B0F-CD05-4C1B-9AF2-2F235281D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476750" cy="638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62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pic>
        <p:nvPicPr>
          <p:cNvPr id="28" name="Рисунок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87dce6d50c4fa7"/>
          <a:stretch xmlns:a="http://schemas.openxmlformats.org/drawingml/2006/main"/>
        </p:blipFill>
        <p:spPr>
          <a:xfrm xmlns:a="http://schemas.openxmlformats.org/drawingml/2006/main">
            <a:off x="534816" y="266700"/>
            <a:ext cx="1093959" cy="389822"/>
          </a:xfrm>
          <a:prstGeom xmlns:a="http://schemas.openxmlformats.org/drawingml/2006/main" prst="rect">
            <a:avLst/>
          </a:prstGeom>
        </p:spPr>
      </p:pic>
      <p:sp>
        <p:nvSpPr>
          <p:cNvPr id="4" name="Прямоугольник 3">
            <a:extLst xmlns:a="http://schemas.openxmlformats.org/drawingml/2006/main">
              <a:ext uri="{FF2B5EF4-FFF2-40B4-BE49-F238E27FC236}">
                <a16:creationId xmlns:a16="http://schemas.microsoft.com/office/drawing/2014/main" id="{82DFD261-C8D6-4A06-B397-3159D1BB0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904875"/>
            <a:ext cx="3486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88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88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ПРОГРАММА · 24–25 ОКТЯБРЯ</a:t>
            </a:r>
          </a:p>
        </p:txBody>
      </p:sp>
      <p:sp>
        <p:nvSpPr>
          <p:cNvPr id="5" name="Прямая соединительная линия 4">
            <a:extLst xmlns:a="http://schemas.openxmlformats.org/drawingml/2006/main">
              <a:ext uri="{FF2B5EF4-FFF2-40B4-BE49-F238E27FC236}">
                <a16:creationId xmlns:a16="http://schemas.microsoft.com/office/drawing/2014/main" id="{8E4DF9BC-0B0A-4270-B015-E5D24C168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162050"/>
            <a:ext cx="55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383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6" name="Прямоугольник 5">
            <a:extLst xmlns:a="http://schemas.openxmlformats.org/drawingml/2006/main">
              <a:ext uri="{FF2B5EF4-FFF2-40B4-BE49-F238E27FC236}">
                <a16:creationId xmlns:a16="http://schemas.microsoft.com/office/drawing/2014/main" id="{CB2060F6-AEB9-496E-AD70-CE27ECC8C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381125"/>
            <a:ext cx="3486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 i="0">
                <a:solidFill>
                  <a:srgbClr val="F5F1E8"/>
                </a:solidFill>
                <a:latin typeface="Noto Serif"/>
                <a:ea typeface="Noto Serif"/>
                <a:cs typeface="Noto Serif"/>
              </a:defRPr>
            </a:pPr>
            <a:r>
              <a:rPr sz="2925" b="0" i="0">
                <a:solidFill>
                  <a:srgbClr val="F5F1E8"/>
                </a:solidFill>
                <a:latin typeface="Noto Serif"/>
                <a:ea typeface="Noto Serif"/>
                <a:cs typeface="Noto Serif"/>
              </a:rPr>
              <a:t>Дали и Эрхай:</a:t>
            </a:r>
          </a:p>
          <a:p xmlns:a="http://schemas.openxmlformats.org/drawingml/2006/main">
            <a:pPr algn="l">
              <a:buNone/>
              <a:defRPr sz="2925" b="0" i="0">
                <a:solidFill>
                  <a:srgbClr val="F5F1E8"/>
                </a:solidFill>
                <a:latin typeface="Noto Serif"/>
                <a:ea typeface="Noto Serif"/>
                <a:cs typeface="Noto Serif"/>
              </a:defRPr>
            </a:pPr>
            <a:r>
              <a:rPr sz="2925" b="0" i="0">
                <a:solidFill>
                  <a:srgbClr val="F5F1E8"/>
                </a:solidFill>
                <a:latin typeface="Noto Serif"/>
                <a:ea typeface="Noto Serif"/>
                <a:cs typeface="Noto Serif"/>
              </a:rPr>
              <a:t>мягкое начало пути</a:t>
            </a:r>
          </a:p>
        </p:txBody>
      </p:sp>
      <p:sp>
        <p:nvSpPr>
          <p:cNvPr id="7" name="Прямоугольник 6">
            <a:extLst xmlns:a="http://schemas.openxmlformats.org/drawingml/2006/main">
              <a:ext uri="{FF2B5EF4-FFF2-40B4-BE49-F238E27FC236}">
                <a16:creationId xmlns:a16="http://schemas.microsoft.com/office/drawing/2014/main" id="{4EBD9E2F-D38E-430C-989A-C02F2A982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705100"/>
            <a:ext cx="3486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ДНИ 1–2 · 24–25 ОКТЯБРЯ</a:t>
            </a:r>
          </a:p>
        </p:txBody>
      </p:sp>
      <p:sp>
        <p:nvSpPr>
          <p:cNvPr id="8" name="Прямоугольник 7">
            <a:extLst xmlns:a="http://schemas.openxmlformats.org/drawingml/2006/main">
              <a:ext uri="{FF2B5EF4-FFF2-40B4-BE49-F238E27FC236}">
                <a16:creationId xmlns:a16="http://schemas.microsoft.com/office/drawing/2014/main" id="{6E526B08-9AF5-4A6B-9A94-F7C9F4567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10515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01</a:t>
            </a:r>
          </a:p>
        </p:txBody>
      </p:sp>
      <p:sp>
        <p:nvSpPr>
          <p:cNvPr id="9" name="Прямая соединительная линия 8">
            <a:extLst xmlns:a="http://schemas.openxmlformats.org/drawingml/2006/main">
              <a:ext uri="{FF2B5EF4-FFF2-40B4-BE49-F238E27FC236}">
                <a16:creationId xmlns:a16="http://schemas.microsoft.com/office/drawing/2014/main" id="{C5F4AB6D-AAFB-46B2-B505-29DC0FC8B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31908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0" name="Прямоугольник 9">
            <a:extLst xmlns:a="http://schemas.openxmlformats.org/drawingml/2006/main">
              <a:ext uri="{FF2B5EF4-FFF2-40B4-BE49-F238E27FC236}">
                <a16:creationId xmlns:a16="http://schemas.microsoft.com/office/drawing/2014/main" id="{B2EC18EC-E9D9-4FC7-9BD8-264A36E41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306705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Прибытие, встреча и трансфер в отель</a:t>
            </a:r>
          </a:p>
        </p:txBody>
      </p:sp>
      <p:sp>
        <p:nvSpPr>
          <p:cNvPr id="11" name="Прямая соединительная линия 10">
            <a:extLst xmlns:a="http://schemas.openxmlformats.org/drawingml/2006/main">
              <a:ext uri="{FF2B5EF4-FFF2-40B4-BE49-F238E27FC236}">
                <a16:creationId xmlns:a16="http://schemas.microsoft.com/office/drawing/2014/main" id="{413756E1-FDFE-4574-AC00-88D2FA018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3533775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46536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2" name="Прямоугольник 11">
            <a:extLst xmlns:a="http://schemas.openxmlformats.org/drawingml/2006/main">
              <a:ext uri="{FF2B5EF4-FFF2-40B4-BE49-F238E27FC236}">
                <a16:creationId xmlns:a16="http://schemas.microsoft.com/office/drawing/2014/main" id="{99DDAFEC-8C03-4255-8C3E-83877230A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9570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02</a:t>
            </a:r>
          </a:p>
        </p:txBody>
      </p:sp>
      <p:sp>
        <p:nvSpPr>
          <p:cNvPr id="13" name="Прямая соединительная линия 12">
            <a:extLst xmlns:a="http://schemas.openxmlformats.org/drawingml/2006/main">
              <a:ext uri="{FF2B5EF4-FFF2-40B4-BE49-F238E27FC236}">
                <a16:creationId xmlns:a16="http://schemas.microsoft.com/office/drawing/2014/main" id="{6BDD1F98-F1E7-43CD-92DE-E313B4B77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378142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4" name="Прямоугольник 13">
            <a:extLst xmlns:a="http://schemas.openxmlformats.org/drawingml/2006/main">
              <a:ext uri="{FF2B5EF4-FFF2-40B4-BE49-F238E27FC236}">
                <a16:creationId xmlns:a16="http://schemas.microsoft.com/office/drawing/2014/main" id="{C567074D-F8D3-4259-B2BA-91BF9BE59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365760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Медицинский осмотр и водительские документы</a:t>
            </a:r>
          </a:p>
        </p:txBody>
      </p:sp>
      <p:sp>
        <p:nvSpPr>
          <p:cNvPr id="15" name="Прямая соединительная линия 14">
            <a:extLst xmlns:a="http://schemas.openxmlformats.org/drawingml/2006/main">
              <a:ext uri="{FF2B5EF4-FFF2-40B4-BE49-F238E27FC236}">
                <a16:creationId xmlns:a16="http://schemas.microsoft.com/office/drawing/2014/main" id="{C79E9FC4-C94D-440E-AAB8-823D45CC8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4124325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46536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6" name="Прямоугольник 15">
            <a:extLst xmlns:a="http://schemas.openxmlformats.org/drawingml/2006/main">
              <a:ext uri="{FF2B5EF4-FFF2-40B4-BE49-F238E27FC236}">
                <a16:creationId xmlns:a16="http://schemas.microsoft.com/office/drawing/2014/main" id="{549D7276-780B-4A40-98D1-72206058F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28625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03</a:t>
            </a:r>
          </a:p>
        </p:txBody>
      </p:sp>
      <p:sp>
        <p:nvSpPr>
          <p:cNvPr id="17" name="Прямая соединительная линия 16">
            <a:extLst xmlns:a="http://schemas.openxmlformats.org/drawingml/2006/main">
              <a:ext uri="{FF2B5EF4-FFF2-40B4-BE49-F238E27FC236}">
                <a16:creationId xmlns:a16="http://schemas.microsoft.com/office/drawing/2014/main" id="{9D8FC590-2387-4EED-8377-D3822EB3C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43719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8" name="Прямоугольник 17">
            <a:extLst xmlns:a="http://schemas.openxmlformats.org/drawingml/2006/main">
              <a:ext uri="{FF2B5EF4-FFF2-40B4-BE49-F238E27FC236}">
                <a16:creationId xmlns:a16="http://schemas.microsoft.com/office/drawing/2014/main" id="{632913D4-6D18-4115-A141-FE3F2EE7F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424815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Свободное время у озера Эрхай</a:t>
            </a:r>
          </a:p>
        </p:txBody>
      </p:sp>
      <p:sp>
        <p:nvSpPr>
          <p:cNvPr id="19" name="Прямоугольник 18">
            <a:extLst xmlns:a="http://schemas.openxmlformats.org/drawingml/2006/main">
              <a:ext uri="{FF2B5EF4-FFF2-40B4-BE49-F238E27FC236}">
                <a16:creationId xmlns:a16="http://schemas.microsoft.com/office/drawing/2014/main" id="{D36141C6-B5D7-4B01-A4C4-79927B3C5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3486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13" b="1" i="0">
                <a:solidFill>
                  <a:srgbClr val="D7D1C5"/>
                </a:solidFill>
                <a:latin typeface="Noto Serif"/>
                <a:ea typeface="Noto Serif"/>
                <a:cs typeface="Noto Serif"/>
              </a:defRPr>
            </a:pPr>
            <a:r>
              <a:rPr sz="713" b="1" i="0">
                <a:solidFill>
                  <a:srgbClr val="D7D1C5"/>
                </a:solidFill>
                <a:latin typeface="Noto Serif"/>
                <a:ea typeface="Noto Serif"/>
                <a:cs typeface="Noto Serif"/>
              </a:rPr>
              <a:t>РАЗМЕЩЕНИЕ · SEE MOUNTAINS &amp; SEA</a:t>
            </a:r>
          </a:p>
        </p:txBody>
      </p:sp>
      <p:sp>
        <p:nvSpPr>
          <p:cNvPr id="20" name="Прямоугольник 19">
            <a:extLst xmlns:a="http://schemas.openxmlformats.org/drawingml/2006/main">
              <a:ext uri="{FF2B5EF4-FFF2-40B4-BE49-F238E27FC236}">
                <a16:creationId xmlns:a16="http://schemas.microsoft.com/office/drawing/2014/main" id="{BD05CFA3-5E4D-41D5-8C3D-2252FF544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81750"/>
            <a:ext cx="12192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62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21" name="Прямая соединительная линия 20">
            <a:extLst xmlns:a="http://schemas.openxmlformats.org/drawingml/2006/main">
              <a:ext uri="{FF2B5EF4-FFF2-40B4-BE49-F238E27FC236}">
                <a16:creationId xmlns:a16="http://schemas.microsoft.com/office/drawing/2014/main" id="{24A6B2CB-84CC-4C76-B833-3343E918D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45E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22" name="Прямоугольник 21">
            <a:extLst xmlns:a="http://schemas.openxmlformats.org/drawingml/2006/main">
              <a:ext uri="{FF2B5EF4-FFF2-40B4-BE49-F238E27FC236}">
                <a16:creationId xmlns:a16="http://schemas.microsoft.com/office/drawing/2014/main" id="{4F6D9A63-F47D-45F2-93CC-A852AE5CF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9858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 i="0">
                <a:solidFill>
                  <a:srgbClr val="DED8CE"/>
                </a:solidFill>
                <a:latin typeface="Noto Serif"/>
                <a:ea typeface="Noto Serif"/>
                <a:cs typeface="Noto Serif"/>
              </a:defRPr>
            </a:pPr>
            <a:r>
              <a:rPr sz="750" b="0" i="0">
                <a:solidFill>
                  <a:srgbClr val="DED8CE"/>
                </a:solidFill>
                <a:latin typeface="Noto Serif"/>
                <a:ea typeface="Noto Serif"/>
                <a:cs typeface="Noto Serif"/>
              </a:rPr>
              <a:t>Предложение не является публичной офертой. Программа, отели и локации могут быть изменены без снижения заявленного уровня сервиса.</a:t>
            </a:r>
          </a:p>
        </p:txBody>
      </p:sp>
      <p:sp>
        <p:nvSpPr>
          <p:cNvPr id="23" name="Прямоугольник 22">
            <a:extLst xmlns:a="http://schemas.openxmlformats.org/drawingml/2006/main">
              <a:ext uri="{FF2B5EF4-FFF2-40B4-BE49-F238E27FC236}">
                <a16:creationId xmlns:a16="http://schemas.microsoft.com/office/drawing/2014/main" id="{C1A149E8-52D8-44CC-B096-E288F7753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2462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03397454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A162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Рисунок 2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f19bbfaa5147a7"/>
          <a:srcRect xmlns:a="http://schemas.openxmlformats.org/drawingml/2006/main" l="0" t="10727" r="0" b="107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381750"/>
          </a:xfrm>
          <a:prstGeom xmlns:a="http://schemas.openxmlformats.org/drawingml/2006/main" prst="rect">
            <a:avLst/>
          </a:prstGeom>
        </p:spPr>
      </p:pic>
      <p:sp>
        <p:nvSpPr>
          <p:cNvPr id="2" name="Прямоугольник 1">
            <a:extLst xmlns:a="http://schemas.openxmlformats.org/drawingml/2006/main">
              <a:ext uri="{FF2B5EF4-FFF2-40B4-BE49-F238E27FC236}">
                <a16:creationId xmlns:a16="http://schemas.microsoft.com/office/drawing/2014/main" id="{EC6432F0-C694-453A-81BB-9AFB52541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0"/>
            <a:ext cx="4476750" cy="638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62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pic>
        <p:nvPicPr>
          <p:cNvPr id="28" name="Рисунок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088106eb6842b4"/>
          <a:stretch xmlns:a="http://schemas.openxmlformats.org/drawingml/2006/main"/>
        </p:blipFill>
        <p:spPr>
          <a:xfrm xmlns:a="http://schemas.openxmlformats.org/drawingml/2006/main">
            <a:off x="10510837" y="161925"/>
            <a:ext cx="1283043" cy="457200"/>
          </a:xfrm>
          <a:prstGeom xmlns:a="http://schemas.openxmlformats.org/drawingml/2006/main" prst="rect">
            <a:avLst/>
          </a:prstGeom>
        </p:spPr>
      </p:pic>
      <p:sp>
        <p:nvSpPr>
          <p:cNvPr id="4" name="Прямоугольник 3">
            <a:extLst xmlns:a="http://schemas.openxmlformats.org/drawingml/2006/main">
              <a:ext uri="{FF2B5EF4-FFF2-40B4-BE49-F238E27FC236}">
                <a16:creationId xmlns:a16="http://schemas.microsoft.com/office/drawing/2014/main" id="{67A54479-3911-4AEA-8C1F-8C5470443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904875"/>
            <a:ext cx="3486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88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88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ПРОГРАММА · 26 ОКТЯБРЯ</a:t>
            </a:r>
          </a:p>
        </p:txBody>
      </p:sp>
      <p:sp>
        <p:nvSpPr>
          <p:cNvPr id="5" name="Прямая соединительная линия 4">
            <a:extLst xmlns:a="http://schemas.openxmlformats.org/drawingml/2006/main">
              <a:ext uri="{FF2B5EF4-FFF2-40B4-BE49-F238E27FC236}">
                <a16:creationId xmlns:a16="http://schemas.microsoft.com/office/drawing/2014/main" id="{2C87A10B-A397-47F7-A3D0-4DA89CCBA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162050"/>
            <a:ext cx="55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383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6" name="Прямоугольник 5">
            <a:extLst xmlns:a="http://schemas.openxmlformats.org/drawingml/2006/main">
              <a:ext uri="{FF2B5EF4-FFF2-40B4-BE49-F238E27FC236}">
                <a16:creationId xmlns:a16="http://schemas.microsoft.com/office/drawing/2014/main" id="{91DF8087-F0CF-45F8-8560-26DAD56D0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381125"/>
            <a:ext cx="3486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 i="0">
                <a:solidFill>
                  <a:srgbClr val="F5F1E8"/>
                </a:solidFill>
                <a:latin typeface="Noto Serif"/>
                <a:ea typeface="Noto Serif"/>
                <a:cs typeface="Noto Serif"/>
              </a:defRPr>
            </a:pPr>
            <a:r>
              <a:rPr sz="2925" b="0" i="0">
                <a:solidFill>
                  <a:srgbClr val="F5F1E8"/>
                </a:solidFill>
                <a:latin typeface="Noto Serif"/>
                <a:ea typeface="Noto Serif"/>
                <a:cs typeface="Noto Serif"/>
              </a:rPr>
              <a:t>Эрхай → Лицзян:</a:t>
            </a:r>
          </a:p>
          <a:p xmlns:a="http://schemas.openxmlformats.org/drawingml/2006/main">
            <a:pPr algn="l">
              <a:buNone/>
              <a:defRPr sz="2925" b="0" i="0">
                <a:solidFill>
                  <a:srgbClr val="F5F1E8"/>
                </a:solidFill>
                <a:latin typeface="Noto Serif"/>
                <a:ea typeface="Noto Serif"/>
                <a:cs typeface="Noto Serif"/>
              </a:defRPr>
            </a:pPr>
            <a:r>
              <a:rPr sz="2925" b="0" i="0">
                <a:solidFill>
                  <a:srgbClr val="F5F1E8"/>
                </a:solidFill>
                <a:latin typeface="Noto Serif"/>
                <a:ea typeface="Noto Serif"/>
                <a:cs typeface="Noto Serif"/>
              </a:rPr>
              <a:t>дорога и Байша</a:t>
            </a:r>
          </a:p>
        </p:txBody>
      </p:sp>
      <p:sp>
        <p:nvSpPr>
          <p:cNvPr id="7" name="Прямоугольник 6">
            <a:extLst xmlns:a="http://schemas.openxmlformats.org/drawingml/2006/main">
              <a:ext uri="{FF2B5EF4-FFF2-40B4-BE49-F238E27FC236}">
                <a16:creationId xmlns:a16="http://schemas.microsoft.com/office/drawing/2014/main" id="{D16812D1-77FA-484D-A1ED-9252C858F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705100"/>
            <a:ext cx="3486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ДЕНЬ 3 · 26 ОКТЯБРЯ</a:t>
            </a:r>
          </a:p>
        </p:txBody>
      </p:sp>
      <p:sp>
        <p:nvSpPr>
          <p:cNvPr id="8" name="Прямоугольник 7">
            <a:extLst xmlns:a="http://schemas.openxmlformats.org/drawingml/2006/main">
              <a:ext uri="{FF2B5EF4-FFF2-40B4-BE49-F238E27FC236}">
                <a16:creationId xmlns:a16="http://schemas.microsoft.com/office/drawing/2014/main" id="{306B0720-8686-4566-A0E6-C1CB4ED90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10515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01</a:t>
            </a:r>
          </a:p>
        </p:txBody>
      </p:sp>
      <p:sp>
        <p:nvSpPr>
          <p:cNvPr id="9" name="Прямая соединительная линия 8">
            <a:extLst xmlns:a="http://schemas.openxmlformats.org/drawingml/2006/main">
              <a:ext uri="{FF2B5EF4-FFF2-40B4-BE49-F238E27FC236}">
                <a16:creationId xmlns:a16="http://schemas.microsoft.com/office/drawing/2014/main" id="{A9284D43-F991-4DC1-B8D4-1A844B9CC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31908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0" name="Прямоугольник 9">
            <a:extLst xmlns:a="http://schemas.openxmlformats.org/drawingml/2006/main">
              <a:ext uri="{FF2B5EF4-FFF2-40B4-BE49-F238E27FC236}">
                <a16:creationId xmlns:a16="http://schemas.microsoft.com/office/drawing/2014/main" id="{87A6D0CB-0457-4EA5-B2CF-6033B6EFA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306705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Дали → Шуанлан → Лицзян</a:t>
            </a:r>
          </a:p>
        </p:txBody>
      </p:sp>
      <p:sp>
        <p:nvSpPr>
          <p:cNvPr id="11" name="Прямая соединительная линия 10">
            <a:extLst xmlns:a="http://schemas.openxmlformats.org/drawingml/2006/main">
              <a:ext uri="{FF2B5EF4-FFF2-40B4-BE49-F238E27FC236}">
                <a16:creationId xmlns:a16="http://schemas.microsoft.com/office/drawing/2014/main" id="{3E43E4C2-4E3C-4E16-921B-E229A4821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3533775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46536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2" name="Прямоугольник 11">
            <a:extLst xmlns:a="http://schemas.openxmlformats.org/drawingml/2006/main">
              <a:ext uri="{FF2B5EF4-FFF2-40B4-BE49-F238E27FC236}">
                <a16:creationId xmlns:a16="http://schemas.microsoft.com/office/drawing/2014/main" id="{784227EB-95A4-4865-A260-35DAB8F1A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69570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02</a:t>
            </a:r>
          </a:p>
        </p:txBody>
      </p:sp>
      <p:sp>
        <p:nvSpPr>
          <p:cNvPr id="13" name="Прямая соединительная линия 12">
            <a:extLst xmlns:a="http://schemas.openxmlformats.org/drawingml/2006/main">
              <a:ext uri="{FF2B5EF4-FFF2-40B4-BE49-F238E27FC236}">
                <a16:creationId xmlns:a16="http://schemas.microsoft.com/office/drawing/2014/main" id="{562C668B-9096-4E43-A058-6ABA6BC7C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378142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4" name="Прямоугольник 13">
            <a:extLst xmlns:a="http://schemas.openxmlformats.org/drawingml/2006/main">
              <a:ext uri="{FF2B5EF4-FFF2-40B4-BE49-F238E27FC236}">
                <a16:creationId xmlns:a16="http://schemas.microsoft.com/office/drawing/2014/main" id="{B084B186-5E84-4A16-B896-25C85D5B2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365760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Восточное побережье Эрхая и трасса G348</a:t>
            </a:r>
          </a:p>
        </p:txBody>
      </p:sp>
      <p:sp>
        <p:nvSpPr>
          <p:cNvPr id="15" name="Прямая соединительная линия 14">
            <a:extLst xmlns:a="http://schemas.openxmlformats.org/drawingml/2006/main">
              <a:ext uri="{FF2B5EF4-FFF2-40B4-BE49-F238E27FC236}">
                <a16:creationId xmlns:a16="http://schemas.microsoft.com/office/drawing/2014/main" id="{35BD0EBA-3433-43BC-AE25-996BE5F3E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4124325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46536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6" name="Прямоугольник 15">
            <a:extLst xmlns:a="http://schemas.openxmlformats.org/drawingml/2006/main">
              <a:ext uri="{FF2B5EF4-FFF2-40B4-BE49-F238E27FC236}">
                <a16:creationId xmlns:a16="http://schemas.microsoft.com/office/drawing/2014/main" id="{80BD9356-3E80-4D2D-B193-081E2B99F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28625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03</a:t>
            </a:r>
          </a:p>
        </p:txBody>
      </p:sp>
      <p:sp>
        <p:nvSpPr>
          <p:cNvPr id="17" name="Прямая соединительная линия 16">
            <a:extLst xmlns:a="http://schemas.openxmlformats.org/drawingml/2006/main">
              <a:ext uri="{FF2B5EF4-FFF2-40B4-BE49-F238E27FC236}">
                <a16:creationId xmlns:a16="http://schemas.microsoft.com/office/drawing/2014/main" id="{1AF1C842-B78C-4832-9D2F-25D92B581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43719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8" name="Прямоугольник 17">
            <a:extLst xmlns:a="http://schemas.openxmlformats.org/drawingml/2006/main">
              <a:ext uri="{FF2B5EF4-FFF2-40B4-BE49-F238E27FC236}">
                <a16:creationId xmlns:a16="http://schemas.microsoft.com/office/drawing/2014/main" id="{D972DA1B-EBBE-4AE3-A6E7-DBCDBFAD4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424815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Старинный город Байша</a:t>
            </a:r>
          </a:p>
        </p:txBody>
      </p:sp>
      <p:sp>
        <p:nvSpPr>
          <p:cNvPr id="19" name="Прямоугольник 18">
            <a:extLst xmlns:a="http://schemas.openxmlformats.org/drawingml/2006/main">
              <a:ext uri="{FF2B5EF4-FFF2-40B4-BE49-F238E27FC236}">
                <a16:creationId xmlns:a16="http://schemas.microsoft.com/office/drawing/2014/main" id="{ACAF5B25-BB9F-4F24-8DED-93786E84B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619750"/>
            <a:ext cx="3486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13" b="1" i="0">
                <a:solidFill>
                  <a:srgbClr val="D7D1C5"/>
                </a:solidFill>
                <a:latin typeface="Noto Serif"/>
                <a:ea typeface="Noto Serif"/>
                <a:cs typeface="Noto Serif"/>
              </a:defRPr>
            </a:pPr>
            <a:r>
              <a:rPr sz="713" b="1" i="0">
                <a:solidFill>
                  <a:srgbClr val="D7D1C5"/>
                </a:solidFill>
                <a:latin typeface="Noto Serif"/>
                <a:ea typeface="Noto Serif"/>
                <a:cs typeface="Noto Serif"/>
              </a:rPr>
              <a:t>РАЗМЕЩЕНИЕ · NANWOOD RIVER ESTATE, ЛИЦЗЯН</a:t>
            </a:r>
          </a:p>
        </p:txBody>
      </p:sp>
      <p:sp>
        <p:nvSpPr>
          <p:cNvPr id="20" name="Прямоугольник 19">
            <a:extLst xmlns:a="http://schemas.openxmlformats.org/drawingml/2006/main">
              <a:ext uri="{FF2B5EF4-FFF2-40B4-BE49-F238E27FC236}">
                <a16:creationId xmlns:a16="http://schemas.microsoft.com/office/drawing/2014/main" id="{5C4A8445-695B-4068-A631-037878E2A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81750"/>
            <a:ext cx="12192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62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21" name="Прямая соединительная линия 20">
            <a:extLst xmlns:a="http://schemas.openxmlformats.org/drawingml/2006/main">
              <a:ext uri="{FF2B5EF4-FFF2-40B4-BE49-F238E27FC236}">
                <a16:creationId xmlns:a16="http://schemas.microsoft.com/office/drawing/2014/main" id="{DE8E54CB-84F8-4A10-8C68-C23A4D540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45E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22" name="Прямоугольник 21">
            <a:extLst xmlns:a="http://schemas.openxmlformats.org/drawingml/2006/main">
              <a:ext uri="{FF2B5EF4-FFF2-40B4-BE49-F238E27FC236}">
                <a16:creationId xmlns:a16="http://schemas.microsoft.com/office/drawing/2014/main" id="{0554619D-9E9E-4B4D-96EC-E2BBF2F92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9858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 i="0">
                <a:solidFill>
                  <a:srgbClr val="DED8CE"/>
                </a:solidFill>
                <a:latin typeface="Noto Serif"/>
                <a:ea typeface="Noto Serif"/>
                <a:cs typeface="Noto Serif"/>
              </a:defRPr>
            </a:pPr>
            <a:r>
              <a:rPr sz="750" b="0" i="0">
                <a:solidFill>
                  <a:srgbClr val="DED8CE"/>
                </a:solidFill>
                <a:latin typeface="Noto Serif"/>
                <a:ea typeface="Noto Serif"/>
                <a:cs typeface="Noto Serif"/>
              </a:rPr>
              <a:t>Предложение не является публичной офертой. Программа, отели и локации могут быть изменены без снижения заявленного уровня сервиса.</a:t>
            </a:r>
          </a:p>
        </p:txBody>
      </p:sp>
      <p:sp>
        <p:nvSpPr>
          <p:cNvPr id="23" name="Прямоугольник 22">
            <a:extLst xmlns:a="http://schemas.openxmlformats.org/drawingml/2006/main">
              <a:ext uri="{FF2B5EF4-FFF2-40B4-BE49-F238E27FC236}">
                <a16:creationId xmlns:a16="http://schemas.microsoft.com/office/drawing/2014/main" id="{351F237A-946D-4158-8B4A-CE6C9E388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2462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10423481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A162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Picture 2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eaa654580148d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Прямоугольник 1">
            <a:extLst xmlns:a="http://schemas.openxmlformats.org/drawingml/2006/main">
              <a:ext uri="{FF2B5EF4-FFF2-40B4-BE49-F238E27FC236}">
                <a16:creationId xmlns:a16="http://schemas.microsoft.com/office/drawing/2014/main" id="{799CC299-E171-4D77-BB51-85EAC7F5D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476750" cy="638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62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pic>
        <p:nvPicPr>
          <p:cNvPr id="28" name="Рисунок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e77583719f49d9"/>
          <a:stretch xmlns:a="http://schemas.openxmlformats.org/drawingml/2006/main"/>
        </p:blipFill>
        <p:spPr>
          <a:xfrm xmlns:a="http://schemas.openxmlformats.org/drawingml/2006/main">
            <a:off x="534816" y="266700"/>
            <a:ext cx="1283043" cy="457200"/>
          </a:xfrm>
          <a:prstGeom xmlns:a="http://schemas.openxmlformats.org/drawingml/2006/main" prst="rect">
            <a:avLst/>
          </a:prstGeom>
        </p:spPr>
      </p:pic>
      <p:sp>
        <p:nvSpPr>
          <p:cNvPr id="4" name="Прямоугольник 3">
            <a:extLst xmlns:a="http://schemas.openxmlformats.org/drawingml/2006/main">
              <a:ext uri="{FF2B5EF4-FFF2-40B4-BE49-F238E27FC236}">
                <a16:creationId xmlns:a16="http://schemas.microsoft.com/office/drawing/2014/main" id="{2222520B-E894-4435-A207-D2AB3027C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904875"/>
            <a:ext cx="3486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88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88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ПРОГРАММА · 27 ОКТЯБРЯ</a:t>
            </a:r>
          </a:p>
        </p:txBody>
      </p:sp>
      <p:sp>
        <p:nvSpPr>
          <p:cNvPr id="5" name="Прямая соединительная линия 4">
            <a:extLst xmlns:a="http://schemas.openxmlformats.org/drawingml/2006/main">
              <a:ext uri="{FF2B5EF4-FFF2-40B4-BE49-F238E27FC236}">
                <a16:creationId xmlns:a16="http://schemas.microsoft.com/office/drawing/2014/main" id="{EC50414A-34EF-459F-BE6B-D42F44815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162050"/>
            <a:ext cx="55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383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6" name="Прямоугольник 5">
            <a:extLst xmlns:a="http://schemas.openxmlformats.org/drawingml/2006/main">
              <a:ext uri="{FF2B5EF4-FFF2-40B4-BE49-F238E27FC236}">
                <a16:creationId xmlns:a16="http://schemas.microsoft.com/office/drawing/2014/main" id="{CF983BE7-12AE-45FB-9D3B-1220D9165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381125"/>
            <a:ext cx="3486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0" i="0">
                <a:solidFill>
                  <a:srgbClr val="F5F1E8"/>
                </a:solidFill>
                <a:latin typeface="Noto Serif"/>
                <a:ea typeface="Noto Serif"/>
                <a:cs typeface="Noto Serif"/>
              </a:defRPr>
            </a:pPr>
            <a:r>
              <a:rPr sz="3000" b="0" i="0">
                <a:solidFill>
                  <a:srgbClr val="F5F1E8"/>
                </a:solidFill>
                <a:latin typeface="Noto Serif"/>
                <a:ea typeface="Noto Serif"/>
                <a:cs typeface="Noto Serif"/>
              </a:rPr>
              <a:t>Ущелье Тигра</a:t>
            </a:r>
          </a:p>
          <a:p xmlns:a="http://schemas.openxmlformats.org/drawingml/2006/main">
            <a:pPr algn="l">
              <a:buNone/>
              <a:defRPr sz="3000" b="0" i="0">
                <a:solidFill>
                  <a:srgbClr val="F5F1E8"/>
                </a:solidFill>
                <a:latin typeface="Noto Serif"/>
                <a:ea typeface="Noto Serif"/>
                <a:cs typeface="Noto Serif"/>
              </a:defRPr>
            </a:pPr>
            <a:r>
              <a:rPr sz="3000" b="0" i="0">
                <a:solidFill>
                  <a:srgbClr val="F5F1E8"/>
                </a:solidFill>
                <a:latin typeface="Noto Serif"/>
                <a:ea typeface="Noto Serif"/>
                <a:cs typeface="Noto Serif"/>
              </a:rPr>
              <a:t>и Шангри-Ла</a:t>
            </a:r>
          </a:p>
        </p:txBody>
      </p:sp>
      <p:sp>
        <p:nvSpPr>
          <p:cNvPr id="7" name="Прямоугольник 6">
            <a:extLst xmlns:a="http://schemas.openxmlformats.org/drawingml/2006/main">
              <a:ext uri="{FF2B5EF4-FFF2-40B4-BE49-F238E27FC236}">
                <a16:creationId xmlns:a16="http://schemas.microsoft.com/office/drawing/2014/main" id="{48FAEBCF-228A-4C4A-8981-6B9C7D838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705100"/>
            <a:ext cx="3486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ДЕНЬ 4 · 27 ОКТЯБРЯ</a:t>
            </a:r>
          </a:p>
        </p:txBody>
      </p:sp>
      <p:sp>
        <p:nvSpPr>
          <p:cNvPr id="8" name="Прямоугольник 7">
            <a:extLst xmlns:a="http://schemas.openxmlformats.org/drawingml/2006/main">
              <a:ext uri="{FF2B5EF4-FFF2-40B4-BE49-F238E27FC236}">
                <a16:creationId xmlns:a16="http://schemas.microsoft.com/office/drawing/2014/main" id="{9DB7DB33-8F73-4B76-9175-E9D50443A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10515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01</a:t>
            </a:r>
          </a:p>
        </p:txBody>
      </p:sp>
      <p:sp>
        <p:nvSpPr>
          <p:cNvPr id="9" name="Прямая соединительная линия 8">
            <a:extLst xmlns:a="http://schemas.openxmlformats.org/drawingml/2006/main">
              <a:ext uri="{FF2B5EF4-FFF2-40B4-BE49-F238E27FC236}">
                <a16:creationId xmlns:a16="http://schemas.microsoft.com/office/drawing/2014/main" id="{97FB9090-1196-472F-9ADB-84F0B742D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31908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0" name="Прямоугольник 9">
            <a:extLst xmlns:a="http://schemas.openxmlformats.org/drawingml/2006/main">
              <a:ext uri="{FF2B5EF4-FFF2-40B4-BE49-F238E27FC236}">
                <a16:creationId xmlns:a16="http://schemas.microsoft.com/office/drawing/2014/main" id="{148F1DE9-7EB1-409B-A740-BDA6E9DED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306705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Лицзян → ущелье Прыгающего Тигра</a:t>
            </a:r>
          </a:p>
        </p:txBody>
      </p:sp>
      <p:sp>
        <p:nvSpPr>
          <p:cNvPr id="11" name="Прямая соединительная линия 10">
            <a:extLst xmlns:a="http://schemas.openxmlformats.org/drawingml/2006/main">
              <a:ext uri="{FF2B5EF4-FFF2-40B4-BE49-F238E27FC236}">
                <a16:creationId xmlns:a16="http://schemas.microsoft.com/office/drawing/2014/main" id="{8DC00D1A-2185-4AC0-99DD-D7A0CF858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3533775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46536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2" name="Прямоугольник 11">
            <a:extLst xmlns:a="http://schemas.openxmlformats.org/drawingml/2006/main">
              <a:ext uri="{FF2B5EF4-FFF2-40B4-BE49-F238E27FC236}">
                <a16:creationId xmlns:a16="http://schemas.microsoft.com/office/drawing/2014/main" id="{85CD4F6D-8117-4036-AAF4-746C8D498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9570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02</a:t>
            </a:r>
          </a:p>
        </p:txBody>
      </p:sp>
      <p:sp>
        <p:nvSpPr>
          <p:cNvPr id="13" name="Прямая соединительная линия 12">
            <a:extLst xmlns:a="http://schemas.openxmlformats.org/drawingml/2006/main">
              <a:ext uri="{FF2B5EF4-FFF2-40B4-BE49-F238E27FC236}">
                <a16:creationId xmlns:a16="http://schemas.microsoft.com/office/drawing/2014/main" id="{21B8B059-900B-428D-BA59-2BCEA4FD9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378142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4" name="Прямоугольник 13">
            <a:extLst xmlns:a="http://schemas.openxmlformats.org/drawingml/2006/main">
              <a:ext uri="{FF2B5EF4-FFF2-40B4-BE49-F238E27FC236}">
                <a16:creationId xmlns:a16="http://schemas.microsoft.com/office/drawing/2014/main" id="{3C92FE82-28AE-42FB-B2BA-A86A4E504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365760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Восточная кольцевая дорога и Пудацо</a:t>
            </a:r>
          </a:p>
        </p:txBody>
      </p:sp>
      <p:sp>
        <p:nvSpPr>
          <p:cNvPr id="15" name="Прямая соединительная линия 14">
            <a:extLst xmlns:a="http://schemas.openxmlformats.org/drawingml/2006/main">
              <a:ext uri="{FF2B5EF4-FFF2-40B4-BE49-F238E27FC236}">
                <a16:creationId xmlns:a16="http://schemas.microsoft.com/office/drawing/2014/main" id="{1253DA9A-ADC7-43E0-A328-F11B20E1E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4124325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46536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6" name="Прямоугольник 15">
            <a:extLst xmlns:a="http://schemas.openxmlformats.org/drawingml/2006/main">
              <a:ext uri="{FF2B5EF4-FFF2-40B4-BE49-F238E27FC236}">
                <a16:creationId xmlns:a16="http://schemas.microsoft.com/office/drawing/2014/main" id="{58EC318B-CA7A-4C09-BB3C-2922C077B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28625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03</a:t>
            </a:r>
          </a:p>
        </p:txBody>
      </p:sp>
      <p:sp>
        <p:nvSpPr>
          <p:cNvPr id="17" name="Прямая соединительная линия 16">
            <a:extLst xmlns:a="http://schemas.openxmlformats.org/drawingml/2006/main">
              <a:ext uri="{FF2B5EF4-FFF2-40B4-BE49-F238E27FC236}">
                <a16:creationId xmlns:a16="http://schemas.microsoft.com/office/drawing/2014/main" id="{D8C449F7-0AF9-410B-9EE3-A01B35DBD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43719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8" name="Прямоугольник 17">
            <a:extLst xmlns:a="http://schemas.openxmlformats.org/drawingml/2006/main">
              <a:ext uri="{FF2B5EF4-FFF2-40B4-BE49-F238E27FC236}">
                <a16:creationId xmlns:a16="http://schemas.microsoft.com/office/drawing/2014/main" id="{0AA31CE7-5535-4448-AF8C-11A47840E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424815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Прибытие в Шангри-Ла</a:t>
            </a:r>
          </a:p>
        </p:txBody>
      </p:sp>
      <p:sp>
        <p:nvSpPr>
          <p:cNvPr id="19" name="Прямоугольник 18">
            <a:extLst xmlns:a="http://schemas.openxmlformats.org/drawingml/2006/main">
              <a:ext uri="{FF2B5EF4-FFF2-40B4-BE49-F238E27FC236}">
                <a16:creationId xmlns:a16="http://schemas.microsoft.com/office/drawing/2014/main" id="{9BF257C1-9BBE-438C-BDBA-63AEB6E2D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3486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13" b="1" i="0">
                <a:solidFill>
                  <a:srgbClr val="D7D1C5"/>
                </a:solidFill>
                <a:latin typeface="Noto Serif"/>
                <a:ea typeface="Noto Serif"/>
                <a:cs typeface="Noto Serif"/>
              </a:defRPr>
            </a:pPr>
            <a:r>
              <a:rPr sz="713" b="1" i="0">
                <a:solidFill>
                  <a:srgbClr val="D7D1C5"/>
                </a:solidFill>
                <a:latin typeface="Noto Serif"/>
                <a:ea typeface="Noto Serif"/>
                <a:cs typeface="Noto Serif"/>
              </a:rPr>
              <a:t>РАЗМЕЩЕНИЕ · BANYAN TREE RINGHA, SHANGRI-LA</a:t>
            </a:r>
          </a:p>
        </p:txBody>
      </p:sp>
      <p:sp>
        <p:nvSpPr>
          <p:cNvPr id="20" name="Прямоугольник 19">
            <a:extLst xmlns:a="http://schemas.openxmlformats.org/drawingml/2006/main">
              <a:ext uri="{FF2B5EF4-FFF2-40B4-BE49-F238E27FC236}">
                <a16:creationId xmlns:a16="http://schemas.microsoft.com/office/drawing/2014/main" id="{EE51E3E9-E23B-42FE-B05A-8CDF3786D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81750"/>
            <a:ext cx="12192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62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21" name="Прямая соединительная линия 20">
            <a:extLst xmlns:a="http://schemas.openxmlformats.org/drawingml/2006/main">
              <a:ext uri="{FF2B5EF4-FFF2-40B4-BE49-F238E27FC236}">
                <a16:creationId xmlns:a16="http://schemas.microsoft.com/office/drawing/2014/main" id="{92371EA9-B26E-45B4-8E72-96706B02F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45E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22" name="Прямоугольник 21">
            <a:extLst xmlns:a="http://schemas.openxmlformats.org/drawingml/2006/main">
              <a:ext uri="{FF2B5EF4-FFF2-40B4-BE49-F238E27FC236}">
                <a16:creationId xmlns:a16="http://schemas.microsoft.com/office/drawing/2014/main" id="{13B2C5E0-5A4F-4C77-A0F8-C325AFED3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9858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 i="0">
                <a:solidFill>
                  <a:srgbClr val="DED8CE"/>
                </a:solidFill>
                <a:latin typeface="Noto Serif"/>
                <a:ea typeface="Noto Serif"/>
                <a:cs typeface="Noto Serif"/>
              </a:defRPr>
            </a:pPr>
            <a:r>
              <a:rPr sz="750" b="0" i="0">
                <a:solidFill>
                  <a:srgbClr val="DED8CE"/>
                </a:solidFill>
                <a:latin typeface="Noto Serif"/>
                <a:ea typeface="Noto Serif"/>
                <a:cs typeface="Noto Serif"/>
              </a:rPr>
              <a:t>Предложение не является публичной офертой. Программа, отели и локации могут быть изменены без снижения заявленного уровня сервиса.</a:t>
            </a:r>
          </a:p>
        </p:txBody>
      </p:sp>
      <p:sp>
        <p:nvSpPr>
          <p:cNvPr id="23" name="Прямоугольник 22">
            <a:extLst xmlns:a="http://schemas.openxmlformats.org/drawingml/2006/main">
              <a:ext uri="{FF2B5EF4-FFF2-40B4-BE49-F238E27FC236}">
                <a16:creationId xmlns:a16="http://schemas.microsoft.com/office/drawing/2014/main" id="{9B06B9F5-806D-474E-93B6-2F8BFA1C7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2462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31669175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A162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Рисунок 2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40bcd8cfa84082"/>
          <a:srcRect xmlns:a="http://schemas.openxmlformats.org/drawingml/2006/main" l="0" t="10727" r="0" b="107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381750"/>
          </a:xfrm>
          <a:prstGeom xmlns:a="http://schemas.openxmlformats.org/drawingml/2006/main" prst="rect">
            <a:avLst/>
          </a:prstGeom>
        </p:spPr>
      </p:pic>
      <p:sp>
        <p:nvSpPr>
          <p:cNvPr id="2" name="Прямоугольник 1">
            <a:extLst xmlns:a="http://schemas.openxmlformats.org/drawingml/2006/main">
              <a:ext uri="{FF2B5EF4-FFF2-40B4-BE49-F238E27FC236}">
                <a16:creationId xmlns:a16="http://schemas.microsoft.com/office/drawing/2014/main" id="{31A6334B-C3AE-46EE-8682-C192BF981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0"/>
            <a:ext cx="4476750" cy="638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62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pic>
        <p:nvPicPr>
          <p:cNvPr id="28" name="Рисунок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745b6f89184859"/>
          <a:stretch xmlns:a="http://schemas.openxmlformats.org/drawingml/2006/main"/>
        </p:blipFill>
        <p:spPr>
          <a:xfrm xmlns:a="http://schemas.openxmlformats.org/drawingml/2006/main">
            <a:off x="8250066" y="266700"/>
            <a:ext cx="1283043" cy="457200"/>
          </a:xfrm>
          <a:prstGeom xmlns:a="http://schemas.openxmlformats.org/drawingml/2006/main" prst="rect">
            <a:avLst/>
          </a:prstGeom>
        </p:spPr>
      </p:pic>
      <p:sp>
        <p:nvSpPr>
          <p:cNvPr id="4" name="Прямоугольник 3">
            <a:extLst xmlns:a="http://schemas.openxmlformats.org/drawingml/2006/main">
              <a:ext uri="{FF2B5EF4-FFF2-40B4-BE49-F238E27FC236}">
                <a16:creationId xmlns:a16="http://schemas.microsoft.com/office/drawing/2014/main" id="{0BD45A19-1B4A-401C-A3F6-7CEB4BAD3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904875"/>
            <a:ext cx="3486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88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88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ПРОГРАММА · 28 ОКТЯБРЯ</a:t>
            </a:r>
          </a:p>
        </p:txBody>
      </p:sp>
      <p:sp>
        <p:nvSpPr>
          <p:cNvPr id="5" name="Прямая соединительная линия 4">
            <a:extLst xmlns:a="http://schemas.openxmlformats.org/drawingml/2006/main">
              <a:ext uri="{FF2B5EF4-FFF2-40B4-BE49-F238E27FC236}">
                <a16:creationId xmlns:a16="http://schemas.microsoft.com/office/drawing/2014/main" id="{23E535F6-B22D-46A1-B50D-3AF6546BC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162050"/>
            <a:ext cx="55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383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6" name="Прямоугольник 5">
            <a:extLst xmlns:a="http://schemas.openxmlformats.org/drawingml/2006/main">
              <a:ext uri="{FF2B5EF4-FFF2-40B4-BE49-F238E27FC236}">
                <a16:creationId xmlns:a16="http://schemas.microsoft.com/office/drawing/2014/main" id="{5346174E-3D30-43C0-AEC2-F2D5C3584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381125"/>
            <a:ext cx="3486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150" b="0" i="0">
                <a:solidFill>
                  <a:srgbClr val="F5F1E8"/>
                </a:solidFill>
                <a:latin typeface="Noto Serif"/>
                <a:ea typeface="Noto Serif"/>
                <a:cs typeface="Noto Serif"/>
              </a:defRPr>
            </a:pPr>
            <a:r>
              <a:rPr sz="3150" b="0" i="0">
                <a:solidFill>
                  <a:srgbClr val="F5F1E8"/>
                </a:solidFill>
                <a:latin typeface="Noto Serif"/>
                <a:ea typeface="Noto Serif"/>
                <a:cs typeface="Noto Serif"/>
              </a:rPr>
              <a:t>Шангри-Ла → Шаси</a:t>
            </a:r>
          </a:p>
        </p:txBody>
      </p:sp>
      <p:sp>
        <p:nvSpPr>
          <p:cNvPr id="7" name="Прямоугольник 6">
            <a:extLst xmlns:a="http://schemas.openxmlformats.org/drawingml/2006/main">
              <a:ext uri="{FF2B5EF4-FFF2-40B4-BE49-F238E27FC236}">
                <a16:creationId xmlns:a16="http://schemas.microsoft.com/office/drawing/2014/main" id="{94E29B5B-8A6F-4A4E-A928-8C7050C21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543175"/>
            <a:ext cx="3486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ДЕНЬ 5 · 28 ОКТЯБРЯ</a:t>
            </a:r>
          </a:p>
        </p:txBody>
      </p:sp>
      <p:sp>
        <p:nvSpPr>
          <p:cNvPr id="8" name="Прямоугольник 7">
            <a:extLst xmlns:a="http://schemas.openxmlformats.org/drawingml/2006/main">
              <a:ext uri="{FF2B5EF4-FFF2-40B4-BE49-F238E27FC236}">
                <a16:creationId xmlns:a16="http://schemas.microsoft.com/office/drawing/2014/main" id="{A2ECBA4E-46FF-428C-B1F3-FA657AC1A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99085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01</a:t>
            </a:r>
          </a:p>
        </p:txBody>
      </p:sp>
      <p:sp>
        <p:nvSpPr>
          <p:cNvPr id="9" name="Прямая соединительная линия 8">
            <a:extLst xmlns:a="http://schemas.openxmlformats.org/drawingml/2006/main">
              <a:ext uri="{FF2B5EF4-FFF2-40B4-BE49-F238E27FC236}">
                <a16:creationId xmlns:a16="http://schemas.microsoft.com/office/drawing/2014/main" id="{41E41BB1-D48E-4C36-9FD7-8AD21D694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30765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0" name="Прямоугольник 9">
            <a:extLst xmlns:a="http://schemas.openxmlformats.org/drawingml/2006/main">
              <a:ext uri="{FF2B5EF4-FFF2-40B4-BE49-F238E27FC236}">
                <a16:creationId xmlns:a16="http://schemas.microsoft.com/office/drawing/2014/main" id="{70D1EA66-3F63-4B1C-993C-B2BF2843F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295275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Монастырь Сунцзанлин и озеро Напа</a:t>
            </a:r>
          </a:p>
        </p:txBody>
      </p:sp>
      <p:sp>
        <p:nvSpPr>
          <p:cNvPr id="11" name="Прямая соединительная линия 10">
            <a:extLst xmlns:a="http://schemas.openxmlformats.org/drawingml/2006/main">
              <a:ext uri="{FF2B5EF4-FFF2-40B4-BE49-F238E27FC236}">
                <a16:creationId xmlns:a16="http://schemas.microsoft.com/office/drawing/2014/main" id="{30412473-BDE9-48A4-B844-BB51F8CDA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3419475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46536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2" name="Прямоугольник 11">
            <a:extLst xmlns:a="http://schemas.openxmlformats.org/drawingml/2006/main">
              <a:ext uri="{FF2B5EF4-FFF2-40B4-BE49-F238E27FC236}">
                <a16:creationId xmlns:a16="http://schemas.microsoft.com/office/drawing/2014/main" id="{E52AD89C-D4DC-402B-95AC-C0C7D0451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58140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02</a:t>
            </a:r>
          </a:p>
        </p:txBody>
      </p:sp>
      <p:sp>
        <p:nvSpPr>
          <p:cNvPr id="13" name="Прямая соединительная линия 12">
            <a:extLst xmlns:a="http://schemas.openxmlformats.org/drawingml/2006/main">
              <a:ext uri="{FF2B5EF4-FFF2-40B4-BE49-F238E27FC236}">
                <a16:creationId xmlns:a16="http://schemas.microsoft.com/office/drawing/2014/main" id="{8BDAAB36-0BDC-423F-9B64-E904DE16B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366712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4" name="Прямоугольник 13">
            <a:extLst xmlns:a="http://schemas.openxmlformats.org/drawingml/2006/main">
              <a:ext uri="{FF2B5EF4-FFF2-40B4-BE49-F238E27FC236}">
                <a16:creationId xmlns:a16="http://schemas.microsoft.com/office/drawing/2014/main" id="{64F1FC55-AF41-46AC-89C9-C22C0FCF2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354330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После обеда — дорога G214</a:t>
            </a:r>
          </a:p>
        </p:txBody>
      </p:sp>
      <p:sp>
        <p:nvSpPr>
          <p:cNvPr id="15" name="Прямая соединительная линия 14">
            <a:extLst xmlns:a="http://schemas.openxmlformats.org/drawingml/2006/main">
              <a:ext uri="{FF2B5EF4-FFF2-40B4-BE49-F238E27FC236}">
                <a16:creationId xmlns:a16="http://schemas.microsoft.com/office/drawing/2014/main" id="{8B5683EC-4DEF-4B57-971A-8CE5345B9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4010025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46536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6" name="Прямоугольник 15">
            <a:extLst xmlns:a="http://schemas.openxmlformats.org/drawingml/2006/main">
              <a:ext uri="{FF2B5EF4-FFF2-40B4-BE49-F238E27FC236}">
                <a16:creationId xmlns:a16="http://schemas.microsoft.com/office/drawing/2014/main" id="{4D41D18F-036E-49A2-8A87-F8324B8AC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17195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03</a:t>
            </a:r>
          </a:p>
        </p:txBody>
      </p:sp>
      <p:sp>
        <p:nvSpPr>
          <p:cNvPr id="17" name="Прямая соединительная линия 16">
            <a:extLst xmlns:a="http://schemas.openxmlformats.org/drawingml/2006/main">
              <a:ext uri="{FF2B5EF4-FFF2-40B4-BE49-F238E27FC236}">
                <a16:creationId xmlns:a16="http://schemas.microsoft.com/office/drawing/2014/main" id="{B05DF3AA-D70E-4BF1-A423-649CA45F5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42576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8" name="Прямоугольник 17">
            <a:extLst xmlns:a="http://schemas.openxmlformats.org/drawingml/2006/main">
              <a:ext uri="{FF2B5EF4-FFF2-40B4-BE49-F238E27FC236}">
                <a16:creationId xmlns:a16="http://schemas.microsoft.com/office/drawing/2014/main" id="{1FA4AE56-5CB0-424E-BC7C-B7C8F68BC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413385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Вечер в старом городе Шаси</a:t>
            </a:r>
          </a:p>
        </p:txBody>
      </p:sp>
      <p:sp>
        <p:nvSpPr>
          <p:cNvPr id="19" name="Прямоугольник 18">
            <a:extLst xmlns:a="http://schemas.openxmlformats.org/drawingml/2006/main">
              <a:ext uri="{FF2B5EF4-FFF2-40B4-BE49-F238E27FC236}">
                <a16:creationId xmlns:a16="http://schemas.microsoft.com/office/drawing/2014/main" id="{98504F8C-E42F-4780-8186-E4265436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619750"/>
            <a:ext cx="3486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13" b="1" i="0">
                <a:solidFill>
                  <a:srgbClr val="D7D1C5"/>
                </a:solidFill>
                <a:latin typeface="Noto Serif"/>
                <a:ea typeface="Noto Serif"/>
                <a:cs typeface="Noto Serif"/>
              </a:defRPr>
            </a:pPr>
            <a:r>
              <a:rPr sz="713" b="1" i="0">
                <a:solidFill>
                  <a:srgbClr val="D7D1C5"/>
                </a:solidFill>
                <a:latin typeface="Noto Serif"/>
                <a:ea typeface="Noto Serif"/>
                <a:cs typeface="Noto Serif"/>
              </a:rPr>
              <a:t>РАЗМЕЩЕНИЕ · SENXI AESTHETICS ART BOUTIQUE INN</a:t>
            </a:r>
          </a:p>
        </p:txBody>
      </p:sp>
      <p:sp>
        <p:nvSpPr>
          <p:cNvPr id="20" name="Прямоугольник 19">
            <a:extLst xmlns:a="http://schemas.openxmlformats.org/drawingml/2006/main">
              <a:ext uri="{FF2B5EF4-FFF2-40B4-BE49-F238E27FC236}">
                <a16:creationId xmlns:a16="http://schemas.microsoft.com/office/drawing/2014/main" id="{270D8859-5EB1-41BB-B628-C20FB0E74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81750"/>
            <a:ext cx="12192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62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21" name="Прямая соединительная линия 20">
            <a:extLst xmlns:a="http://schemas.openxmlformats.org/drawingml/2006/main">
              <a:ext uri="{FF2B5EF4-FFF2-40B4-BE49-F238E27FC236}">
                <a16:creationId xmlns:a16="http://schemas.microsoft.com/office/drawing/2014/main" id="{DC0A6256-894A-4346-8BD4-1DC7F5DA8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45E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22" name="Прямоугольник 21">
            <a:extLst xmlns:a="http://schemas.openxmlformats.org/drawingml/2006/main">
              <a:ext uri="{FF2B5EF4-FFF2-40B4-BE49-F238E27FC236}">
                <a16:creationId xmlns:a16="http://schemas.microsoft.com/office/drawing/2014/main" id="{3DD68392-78E2-4819-97A5-8294C124F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9858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 i="0">
                <a:solidFill>
                  <a:srgbClr val="DED8CE"/>
                </a:solidFill>
                <a:latin typeface="Noto Serif"/>
                <a:ea typeface="Noto Serif"/>
                <a:cs typeface="Noto Serif"/>
              </a:defRPr>
            </a:pPr>
            <a:r>
              <a:rPr sz="750" b="0" i="0">
                <a:solidFill>
                  <a:srgbClr val="DED8CE"/>
                </a:solidFill>
                <a:latin typeface="Noto Serif"/>
                <a:ea typeface="Noto Serif"/>
                <a:cs typeface="Noto Serif"/>
              </a:rPr>
              <a:t>Предложение не является публичной офертой. Программа, отели и локации могут быть изменены без снижения заявленного уровня сервиса.</a:t>
            </a:r>
          </a:p>
        </p:txBody>
      </p:sp>
      <p:sp>
        <p:nvSpPr>
          <p:cNvPr id="23" name="Прямоугольник 22">
            <a:extLst xmlns:a="http://schemas.openxmlformats.org/drawingml/2006/main">
              <a:ext uri="{FF2B5EF4-FFF2-40B4-BE49-F238E27FC236}">
                <a16:creationId xmlns:a16="http://schemas.microsoft.com/office/drawing/2014/main" id="{CD67AC49-8DAD-4900-96B9-8BC6190D4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2462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2683337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A162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Рисунок 2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207dfac2d8450e"/>
          <a:srcRect xmlns:a="http://schemas.openxmlformats.org/drawingml/2006/main" l="0" t="10727" r="0" b="107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381750"/>
          </a:xfrm>
          <a:prstGeom xmlns:a="http://schemas.openxmlformats.org/drawingml/2006/main" prst="rect">
            <a:avLst/>
          </a:prstGeom>
        </p:spPr>
      </p:pic>
      <p:sp>
        <p:nvSpPr>
          <p:cNvPr id="2" name="Прямоугольник 1">
            <a:extLst xmlns:a="http://schemas.openxmlformats.org/drawingml/2006/main">
              <a:ext uri="{FF2B5EF4-FFF2-40B4-BE49-F238E27FC236}">
                <a16:creationId xmlns:a16="http://schemas.microsoft.com/office/drawing/2014/main" id="{1243353F-1041-4831-97BB-8D6F90162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476750" cy="638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62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pic>
        <p:nvPicPr>
          <p:cNvPr id="28" name="Рисунок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38eff8006b45e6"/>
          <a:stretch xmlns:a="http://schemas.openxmlformats.org/drawingml/2006/main"/>
        </p:blipFill>
        <p:spPr>
          <a:xfrm xmlns:a="http://schemas.openxmlformats.org/drawingml/2006/main">
            <a:off x="534816" y="266700"/>
            <a:ext cx="1283043" cy="457200"/>
          </a:xfrm>
          <a:prstGeom xmlns:a="http://schemas.openxmlformats.org/drawingml/2006/main" prst="rect">
            <a:avLst/>
          </a:prstGeom>
        </p:spPr>
      </p:pic>
      <p:sp>
        <p:nvSpPr>
          <p:cNvPr id="4" name="Прямоугольник 3">
            <a:extLst xmlns:a="http://schemas.openxmlformats.org/drawingml/2006/main">
              <a:ext uri="{FF2B5EF4-FFF2-40B4-BE49-F238E27FC236}">
                <a16:creationId xmlns:a16="http://schemas.microsoft.com/office/drawing/2014/main" id="{9FAAD8FD-64B9-4BFA-81B1-CD65A2087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904875"/>
            <a:ext cx="3486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88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88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ПРОГРАММА · 29 ОКТЯБРЯ</a:t>
            </a:r>
          </a:p>
        </p:txBody>
      </p:sp>
      <p:sp>
        <p:nvSpPr>
          <p:cNvPr id="5" name="Прямая соединительная линия 4">
            <a:extLst xmlns:a="http://schemas.openxmlformats.org/drawingml/2006/main">
              <a:ext uri="{FF2B5EF4-FFF2-40B4-BE49-F238E27FC236}">
                <a16:creationId xmlns:a16="http://schemas.microsoft.com/office/drawing/2014/main" id="{0C923DB2-C49A-476A-8EB8-411791AC4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162050"/>
            <a:ext cx="552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383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6" name="Прямоугольник 5">
            <a:extLst xmlns:a="http://schemas.openxmlformats.org/drawingml/2006/main">
              <a:ext uri="{FF2B5EF4-FFF2-40B4-BE49-F238E27FC236}">
                <a16:creationId xmlns:a16="http://schemas.microsoft.com/office/drawing/2014/main" id="{391E6714-EAA7-4585-B06A-8AF90297E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381125"/>
            <a:ext cx="3486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749"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0" i="0">
                <a:solidFill>
                  <a:srgbClr val="F5F1E8"/>
                </a:solidFill>
                <a:latin typeface="Noto Serif"/>
                <a:ea typeface="Noto Serif"/>
                <a:cs typeface="Noto Serif"/>
              </a:defRPr>
            </a:pPr>
            <a:r>
              <a:rPr sz="2850" b="0" i="0">
                <a:solidFill>
                  <a:srgbClr val="F5F1E8"/>
                </a:solidFill>
                <a:latin typeface="Noto Serif"/>
                <a:ea typeface="Noto Serif"/>
                <a:cs typeface="Noto Serif"/>
              </a:rPr>
              <a:t>Шаси → Дали:</a:t>
            </a:r>
          </a:p>
          <a:p xmlns:a="http://schemas.openxmlformats.org/drawingml/2006/main">
            <a:pPr algn="l">
              <a:buNone/>
              <a:defRPr sz="2850" b="0" i="0">
                <a:solidFill>
                  <a:srgbClr val="F5F1E8"/>
                </a:solidFill>
                <a:latin typeface="Noto Serif"/>
                <a:ea typeface="Noto Serif"/>
                <a:cs typeface="Noto Serif"/>
              </a:defRPr>
            </a:pPr>
            <a:r>
              <a:rPr sz="2850" b="0" i="0">
                <a:solidFill>
                  <a:srgbClr val="F5F1E8"/>
                </a:solidFill>
                <a:latin typeface="Noto Serif"/>
                <a:ea typeface="Noto Serif"/>
                <a:cs typeface="Noto Serif"/>
              </a:rPr>
              <a:t>западный берег Эрхая</a:t>
            </a:r>
          </a:p>
        </p:txBody>
      </p:sp>
      <p:sp>
        <p:nvSpPr>
          <p:cNvPr id="7" name="Прямоугольник 6">
            <a:extLst xmlns:a="http://schemas.openxmlformats.org/drawingml/2006/main">
              <a:ext uri="{FF2B5EF4-FFF2-40B4-BE49-F238E27FC236}">
                <a16:creationId xmlns:a16="http://schemas.microsoft.com/office/drawing/2014/main" id="{6C38E3C1-3FEC-40CC-918F-022BDC1EB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705100"/>
            <a:ext cx="3486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ДЕНЬ 6 · 29 ОКТЯБРЯ</a:t>
            </a:r>
          </a:p>
        </p:txBody>
      </p:sp>
      <p:sp>
        <p:nvSpPr>
          <p:cNvPr id="8" name="Прямоугольник 7">
            <a:extLst xmlns:a="http://schemas.openxmlformats.org/drawingml/2006/main">
              <a:ext uri="{FF2B5EF4-FFF2-40B4-BE49-F238E27FC236}">
                <a16:creationId xmlns:a16="http://schemas.microsoft.com/office/drawing/2014/main" id="{9A2C0230-C2F3-45B3-9322-5BFBF68EE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10515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01</a:t>
            </a:r>
          </a:p>
        </p:txBody>
      </p:sp>
      <p:sp>
        <p:nvSpPr>
          <p:cNvPr id="9" name="Прямая соединительная линия 8">
            <a:extLst xmlns:a="http://schemas.openxmlformats.org/drawingml/2006/main">
              <a:ext uri="{FF2B5EF4-FFF2-40B4-BE49-F238E27FC236}">
                <a16:creationId xmlns:a16="http://schemas.microsoft.com/office/drawing/2014/main" id="{3C37A82B-1AE6-4E41-834D-24DBB7440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31908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0" name="Прямоугольник 9">
            <a:extLst xmlns:a="http://schemas.openxmlformats.org/drawingml/2006/main">
              <a:ext uri="{FF2B5EF4-FFF2-40B4-BE49-F238E27FC236}">
                <a16:creationId xmlns:a16="http://schemas.microsoft.com/office/drawing/2014/main" id="{CA70B58A-7A7A-4D84-8832-D678ECA0E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306705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Западное побережье Эрхая и Сичжоу</a:t>
            </a:r>
          </a:p>
        </p:txBody>
      </p:sp>
      <p:sp>
        <p:nvSpPr>
          <p:cNvPr id="11" name="Прямая соединительная линия 10">
            <a:extLst xmlns:a="http://schemas.openxmlformats.org/drawingml/2006/main">
              <a:ext uri="{FF2B5EF4-FFF2-40B4-BE49-F238E27FC236}">
                <a16:creationId xmlns:a16="http://schemas.microsoft.com/office/drawing/2014/main" id="{685B5778-B693-490F-AC56-8CF518B6C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3533775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46536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2" name="Прямоугольник 11">
            <a:extLst xmlns:a="http://schemas.openxmlformats.org/drawingml/2006/main">
              <a:ext uri="{FF2B5EF4-FFF2-40B4-BE49-F238E27FC236}">
                <a16:creationId xmlns:a16="http://schemas.microsoft.com/office/drawing/2014/main" id="{A91AA0EC-5771-4776-ACE6-3B194B6E3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9570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02</a:t>
            </a:r>
          </a:p>
        </p:txBody>
      </p:sp>
      <p:sp>
        <p:nvSpPr>
          <p:cNvPr id="13" name="Прямая соединительная линия 12">
            <a:extLst xmlns:a="http://schemas.openxmlformats.org/drawingml/2006/main">
              <a:ext uri="{FF2B5EF4-FFF2-40B4-BE49-F238E27FC236}">
                <a16:creationId xmlns:a16="http://schemas.microsoft.com/office/drawing/2014/main" id="{8E084A42-A476-4077-936D-DAADE1187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378142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4" name="Прямоугольник 13">
            <a:extLst xmlns:a="http://schemas.openxmlformats.org/drawingml/2006/main">
              <a:ext uri="{FF2B5EF4-FFF2-40B4-BE49-F238E27FC236}">
                <a16:creationId xmlns:a16="http://schemas.microsoft.com/office/drawing/2014/main" id="{7578B14D-8BB7-4CD0-9FD8-7E60BF302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365760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Обед в Дали</a:t>
            </a:r>
          </a:p>
        </p:txBody>
      </p:sp>
      <p:sp>
        <p:nvSpPr>
          <p:cNvPr id="15" name="Прямая соединительная линия 14">
            <a:extLst xmlns:a="http://schemas.openxmlformats.org/drawingml/2006/main">
              <a:ext uri="{FF2B5EF4-FFF2-40B4-BE49-F238E27FC236}">
                <a16:creationId xmlns:a16="http://schemas.microsoft.com/office/drawing/2014/main" id="{2B2D1629-2A86-44D2-8862-F4A2DDA3E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4124325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8">
            <a:solidFill>
              <a:srgbClr val="46536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6" name="Прямоугольник 15">
            <a:extLst xmlns:a="http://schemas.openxmlformats.org/drawingml/2006/main">
              <a:ext uri="{FF2B5EF4-FFF2-40B4-BE49-F238E27FC236}">
                <a16:creationId xmlns:a16="http://schemas.microsoft.com/office/drawing/2014/main" id="{63D641F4-88DE-4E0B-AD62-945BE0286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286250"/>
            <a:ext cx="2952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750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03</a:t>
            </a:r>
          </a:p>
        </p:txBody>
      </p:sp>
      <p:sp>
        <p:nvSpPr>
          <p:cNvPr id="17" name="Прямая соединительная линия 16">
            <a:extLst xmlns:a="http://schemas.openxmlformats.org/drawingml/2006/main">
              <a:ext uri="{FF2B5EF4-FFF2-40B4-BE49-F238E27FC236}">
                <a16:creationId xmlns:a16="http://schemas.microsoft.com/office/drawing/2014/main" id="{E4D8DC40-D745-4544-8BC0-959E06B2C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43719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C9A96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18" name="Прямоугольник 17">
            <a:extLst xmlns:a="http://schemas.openxmlformats.org/drawingml/2006/main">
              <a:ext uri="{FF2B5EF4-FFF2-40B4-BE49-F238E27FC236}">
                <a16:creationId xmlns:a16="http://schemas.microsoft.com/office/drawing/2014/main" id="{1776304B-7ACF-4FF9-A461-BA30868CB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6825" y="4248150"/>
            <a:ext cx="2714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defRPr>
            </a:pPr>
            <a:r>
              <a:rPr sz="1125" b="0" i="0">
                <a:solidFill>
                  <a:srgbClr val="E9E3D9"/>
                </a:solidFill>
                <a:latin typeface="Noto Serif"/>
                <a:ea typeface="Noto Serif"/>
                <a:cs typeface="Noto Serif"/>
              </a:rPr>
              <a:t>Во второй половине дня — гора Юньсян</a:t>
            </a:r>
          </a:p>
        </p:txBody>
      </p:sp>
      <p:sp>
        <p:nvSpPr>
          <p:cNvPr id="19" name="Прямоугольник 18">
            <a:extLst xmlns:a="http://schemas.openxmlformats.org/drawingml/2006/main">
              <a:ext uri="{FF2B5EF4-FFF2-40B4-BE49-F238E27FC236}">
                <a16:creationId xmlns:a16="http://schemas.microsoft.com/office/drawing/2014/main" id="{F95E079F-44CB-4C9B-9E0C-EB459F78F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3486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13" b="1" i="0">
                <a:solidFill>
                  <a:srgbClr val="D7D1C5"/>
                </a:solidFill>
                <a:latin typeface="Noto Serif"/>
                <a:ea typeface="Noto Serif"/>
                <a:cs typeface="Noto Serif"/>
              </a:defRPr>
            </a:pPr>
            <a:r>
              <a:rPr sz="713" b="1" i="0">
                <a:solidFill>
                  <a:srgbClr val="D7D1C5"/>
                </a:solidFill>
                <a:latin typeface="Noto Serif"/>
                <a:ea typeface="Noto Serif"/>
                <a:cs typeface="Noto Serif"/>
              </a:rPr>
              <a:t>РАЗМЕЩЕНИЕ · DALI JINGYUE MEIJI SEAVIEW BOUTIQUE STAY</a:t>
            </a:r>
          </a:p>
        </p:txBody>
      </p:sp>
      <p:sp>
        <p:nvSpPr>
          <p:cNvPr id="20" name="Прямоугольник 19">
            <a:extLst xmlns:a="http://schemas.openxmlformats.org/drawingml/2006/main">
              <a:ext uri="{FF2B5EF4-FFF2-40B4-BE49-F238E27FC236}">
                <a16:creationId xmlns:a16="http://schemas.microsoft.com/office/drawing/2014/main" id="{3FC4AFF3-C28A-4B77-8D58-097F7A918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81750"/>
            <a:ext cx="12192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62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21" name="Прямая соединительная линия 20">
            <a:extLst xmlns:a="http://schemas.openxmlformats.org/drawingml/2006/main">
              <a:ext uri="{FF2B5EF4-FFF2-40B4-BE49-F238E27FC236}">
                <a16:creationId xmlns:a16="http://schemas.microsoft.com/office/drawing/2014/main" id="{D109ECB7-7F85-4FFE-8BA3-D624A1B9C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E745E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>
                <a:latin typeface="Noto Serif"/>
                <a:ea typeface="Noto Serif"/>
                <a:cs typeface="Noto Serif"/>
              </a:defRPr>
            </a:pPr>
            <a:endParaRPr/>
          </a:p>
        </p:txBody>
      </p:sp>
      <p:sp>
        <p:nvSpPr>
          <p:cNvPr id="22" name="Прямоугольник 21">
            <a:extLst xmlns:a="http://schemas.openxmlformats.org/drawingml/2006/main">
              <a:ext uri="{FF2B5EF4-FFF2-40B4-BE49-F238E27FC236}">
                <a16:creationId xmlns:a16="http://schemas.microsoft.com/office/drawing/2014/main" id="{4D37C2F7-8C8B-40A1-AD22-19A8D8417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9858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 i="0">
                <a:solidFill>
                  <a:srgbClr val="DED8CE"/>
                </a:solidFill>
                <a:latin typeface="Noto Serif"/>
                <a:ea typeface="Noto Serif"/>
                <a:cs typeface="Noto Serif"/>
              </a:defRPr>
            </a:pPr>
            <a:r>
              <a:rPr sz="750" b="0" i="0">
                <a:solidFill>
                  <a:srgbClr val="DED8CE"/>
                </a:solidFill>
                <a:latin typeface="Noto Serif"/>
                <a:ea typeface="Noto Serif"/>
                <a:cs typeface="Noto Serif"/>
              </a:rPr>
              <a:t>Предложение не является публичной офертой. Программа, отели и локации могут быть изменены без снижения заявленного уровня сервиса.</a:t>
            </a:r>
          </a:p>
        </p:txBody>
      </p:sp>
      <p:sp>
        <p:nvSpPr>
          <p:cNvPr id="23" name="Прямоугольник 22">
            <a:extLst xmlns:a="http://schemas.openxmlformats.org/drawingml/2006/main">
              <a:ext uri="{FF2B5EF4-FFF2-40B4-BE49-F238E27FC236}">
                <a16:creationId xmlns:a16="http://schemas.microsoft.com/office/drawing/2014/main" id="{FF88D426-9E9E-4430-951C-5B8F77BA6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524625"/>
            <a:ext cx="647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defRPr>
            </a:pPr>
            <a:r>
              <a:rPr sz="825" b="1" i="0">
                <a:solidFill>
                  <a:srgbClr val="C9A961"/>
                </a:solidFill>
                <a:latin typeface="Noto Serif"/>
                <a:ea typeface="Noto Serif"/>
                <a:cs typeface="Noto Serif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64641276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2026-09-08T07:29:38.5810000Z</dcterms:created>
  <dcterms:modified xsi:type="dcterms:W3CDTF">2026-09-08T07:29:38.5810000Z</dcterms:modified>
</coreProperties>
</file>